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93" r:id="rId3"/>
    <p:sldId id="259" r:id="rId4"/>
    <p:sldId id="297" r:id="rId5"/>
    <p:sldId id="294" r:id="rId6"/>
    <p:sldId id="296" r:id="rId7"/>
    <p:sldId id="261" r:id="rId8"/>
    <p:sldId id="295" r:id="rId9"/>
    <p:sldId id="258" r:id="rId10"/>
    <p:sldId id="265" r:id="rId11"/>
    <p:sldId id="290" r:id="rId12"/>
    <p:sldId id="292" r:id="rId13"/>
    <p:sldId id="280" r:id="rId14"/>
    <p:sldId id="282" r:id="rId15"/>
    <p:sldId id="283" r:id="rId16"/>
    <p:sldId id="289" r:id="rId17"/>
    <p:sldId id="291" r:id="rId18"/>
    <p:sldId id="285" r:id="rId19"/>
    <p:sldId id="286" r:id="rId20"/>
    <p:sldId id="287" r:id="rId21"/>
    <p:sldId id="299" r:id="rId22"/>
    <p:sldId id="300" r:id="rId23"/>
    <p:sldId id="298" r:id="rId2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13" autoAdjust="0"/>
    <p:restoredTop sz="94660"/>
  </p:normalViewPr>
  <p:slideViewPr>
    <p:cSldViewPr snapToGrid="0">
      <p:cViewPr varScale="1">
        <p:scale>
          <a:sx n="77" d="100"/>
          <a:sy n="77" d="100"/>
        </p:scale>
        <p:origin x="1146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5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0EE816-99B2-4BA0-8B13-CBC9160781B4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1DCE5C-E5AE-413C-958E-070F604E51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898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0CD8DA-4726-46F8-BBBE-B9FB8826931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1652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E7006B-62CE-4188-8E11-5BF832256BA7}" type="slidenum">
              <a:rPr kumimoji="0" lang="ko-KR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0995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636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#4: </a:t>
            </a:r>
            <a:r>
              <a:rPr lang="en-US" altLang="ko-KR" sz="1400" b="1" dirty="0" err="1">
                <a:solidFill>
                  <a:schemeClr val="tx1"/>
                </a:solidFill>
              </a:rPr>
              <a:t>IoT</a:t>
            </a:r>
            <a:r>
              <a:rPr lang="en-US" altLang="ko-KR" sz="1400" b="1" dirty="0"/>
              <a:t>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022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#4: </a:t>
            </a:r>
            <a:r>
              <a:rPr lang="en-US" altLang="ko-KR" sz="1400" b="1" dirty="0" err="1">
                <a:solidFill>
                  <a:schemeClr val="tx1"/>
                </a:solidFill>
              </a:rPr>
              <a:t>IoT</a:t>
            </a:r>
            <a:r>
              <a:rPr lang="en-US" altLang="ko-KR" sz="1400" b="1" dirty="0"/>
              <a:t>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693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#4: </a:t>
            </a:r>
            <a:r>
              <a:rPr lang="en-US" altLang="ko-KR" sz="1400" b="1" dirty="0" err="1">
                <a:solidFill>
                  <a:schemeClr val="tx1"/>
                </a:solidFill>
              </a:rPr>
              <a:t>IoT</a:t>
            </a:r>
            <a:r>
              <a:rPr lang="en-US" altLang="ko-KR" sz="1400" b="1" dirty="0"/>
              <a:t>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053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#4: </a:t>
            </a:r>
            <a:r>
              <a:rPr lang="en-US" altLang="ko-KR" sz="1400" b="1" dirty="0" err="1">
                <a:solidFill>
                  <a:schemeClr val="tx1"/>
                </a:solidFill>
              </a:rPr>
              <a:t>IoT</a:t>
            </a:r>
            <a:r>
              <a:rPr lang="en-US" altLang="ko-KR" sz="1400" b="1" dirty="0"/>
              <a:t>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35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#4: </a:t>
            </a:r>
            <a:r>
              <a:rPr lang="en-US" altLang="ko-KR" sz="1400" b="1" dirty="0" err="1">
                <a:solidFill>
                  <a:schemeClr val="tx1"/>
                </a:solidFill>
              </a:rPr>
              <a:t>IoT</a:t>
            </a:r>
            <a:r>
              <a:rPr lang="en-US" altLang="ko-KR" sz="1400" b="1" dirty="0"/>
              <a:t>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998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#4: </a:t>
            </a:r>
            <a:r>
              <a:rPr lang="en-US" altLang="ko-KR" sz="1400" b="1" dirty="0" err="1">
                <a:solidFill>
                  <a:schemeClr val="tx1"/>
                </a:solidFill>
              </a:rPr>
              <a:t>IoT</a:t>
            </a:r>
            <a:r>
              <a:rPr lang="en-US" altLang="ko-KR" sz="1400" b="1" dirty="0"/>
              <a:t>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222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#4: </a:t>
            </a:r>
            <a:r>
              <a:rPr lang="en-US" altLang="ko-KR" sz="1400" b="1" dirty="0" err="1">
                <a:solidFill>
                  <a:schemeClr val="tx1"/>
                </a:solidFill>
              </a:rPr>
              <a:t>IoT</a:t>
            </a:r>
            <a:r>
              <a:rPr lang="en-US" altLang="ko-KR" sz="1400" b="1" dirty="0"/>
              <a:t>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802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#4: </a:t>
            </a:r>
            <a:r>
              <a:rPr lang="en-US" altLang="ko-KR" sz="1400" b="1" dirty="0" err="1">
                <a:solidFill>
                  <a:schemeClr val="tx1"/>
                </a:solidFill>
              </a:rPr>
              <a:t>IoT</a:t>
            </a:r>
            <a:r>
              <a:rPr lang="en-US" altLang="ko-KR" sz="1400" b="1" dirty="0"/>
              <a:t>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757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#4: </a:t>
            </a:r>
            <a:r>
              <a:rPr lang="en-US" altLang="ko-KR" sz="1400" b="1" dirty="0" err="1">
                <a:solidFill>
                  <a:schemeClr val="tx1"/>
                </a:solidFill>
              </a:rPr>
              <a:t>IoT</a:t>
            </a:r>
            <a:r>
              <a:rPr lang="en-US" altLang="ko-KR" sz="1400" b="1" dirty="0"/>
              <a:t>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115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#4: </a:t>
            </a:r>
            <a:r>
              <a:rPr lang="en-US" altLang="ko-KR" sz="1400" b="1" dirty="0" err="1">
                <a:solidFill>
                  <a:schemeClr val="tx1"/>
                </a:solidFill>
              </a:rPr>
              <a:t>IoT</a:t>
            </a:r>
            <a:r>
              <a:rPr lang="en-US" altLang="ko-KR" sz="1400" b="1" dirty="0"/>
              <a:t>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424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2D72FC-A5E4-4491-9E8E-2D7B9D5C7B4A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01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jpeg"/><Relationship Id="rId4" Type="http://schemas.openxmlformats.org/officeDocument/2006/relationships/image" Target="../media/image111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123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19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19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126.jpe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09.jpeg"/><Relationship Id="rId4" Type="http://schemas.openxmlformats.org/officeDocument/2006/relationships/image" Target="../media/image1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3.png"/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12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jpeg"/><Relationship Id="rId4" Type="http://schemas.openxmlformats.org/officeDocument/2006/relationships/image" Target="../media/image25.png"/><Relationship Id="rId9" Type="http://schemas.openxmlformats.org/officeDocument/2006/relationships/hyperlink" Target="http://www.google.co.kr/url?sa=i&amp;rct=j&amp;q=&amp;esrc=s&amp;frm=1&amp;source=images&amp;cd=&amp;cad=rja&amp;uact=8&amp;ved=0CAcQjRw&amp;url=http://qiita.com/kazunori279/items/ebe8ea24601e606f8048&amp;ei=3352VM7LNcLVmAXp-4GQAw&amp;bvm=bv.80642063,d.dGY&amp;psig=AFQjCNH6QYZLs6_2hoH5c0MDTwvp99e-0g&amp;ust=1417138263329605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13" Type="http://schemas.openxmlformats.org/officeDocument/2006/relationships/image" Target="../media/image54.png"/><Relationship Id="rId18" Type="http://schemas.openxmlformats.org/officeDocument/2006/relationships/image" Target="../media/image59.gif"/><Relationship Id="rId26" Type="http://schemas.openxmlformats.org/officeDocument/2006/relationships/image" Target="../media/image67.png"/><Relationship Id="rId3" Type="http://schemas.openxmlformats.org/officeDocument/2006/relationships/image" Target="../media/image45.png"/><Relationship Id="rId21" Type="http://schemas.openxmlformats.org/officeDocument/2006/relationships/image" Target="../media/image62.png"/><Relationship Id="rId7" Type="http://schemas.openxmlformats.org/officeDocument/2006/relationships/image" Target="../media/image48.png"/><Relationship Id="rId12" Type="http://schemas.openxmlformats.org/officeDocument/2006/relationships/image" Target="../media/image53.jpeg"/><Relationship Id="rId17" Type="http://schemas.openxmlformats.org/officeDocument/2006/relationships/image" Target="../media/image58.png"/><Relationship Id="rId25" Type="http://schemas.openxmlformats.org/officeDocument/2006/relationships/image" Target="../media/image6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29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11" Type="http://schemas.openxmlformats.org/officeDocument/2006/relationships/image" Target="../media/image52.jpeg"/><Relationship Id="rId24" Type="http://schemas.openxmlformats.org/officeDocument/2006/relationships/image" Target="../media/image65.png"/><Relationship Id="rId5" Type="http://schemas.openxmlformats.org/officeDocument/2006/relationships/hyperlink" Target="http://www.gist.ac.kr/" TargetMode="External"/><Relationship Id="rId15" Type="http://schemas.openxmlformats.org/officeDocument/2006/relationships/image" Target="../media/image56.png"/><Relationship Id="rId23" Type="http://schemas.openxmlformats.org/officeDocument/2006/relationships/image" Target="../media/image64.png"/><Relationship Id="rId28" Type="http://schemas.openxmlformats.org/officeDocument/2006/relationships/image" Target="../media/image69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31" Type="http://schemas.openxmlformats.org/officeDocument/2006/relationships/image" Target="../media/image72.png"/><Relationship Id="rId4" Type="http://schemas.openxmlformats.org/officeDocument/2006/relationships/image" Target="../media/image46.jpeg"/><Relationship Id="rId9" Type="http://schemas.openxmlformats.org/officeDocument/2006/relationships/image" Target="../media/image50.jpeg"/><Relationship Id="rId14" Type="http://schemas.openxmlformats.org/officeDocument/2006/relationships/image" Target="../media/image55.jpeg"/><Relationship Id="rId22" Type="http://schemas.openxmlformats.org/officeDocument/2006/relationships/image" Target="../media/image63.png"/><Relationship Id="rId27" Type="http://schemas.openxmlformats.org/officeDocument/2006/relationships/image" Target="../media/image68.png"/><Relationship Id="rId30" Type="http://schemas.openxmlformats.org/officeDocument/2006/relationships/image" Target="../media/image7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2.png"/><Relationship Id="rId18" Type="http://schemas.openxmlformats.org/officeDocument/2006/relationships/image" Target="../media/image87.png"/><Relationship Id="rId26" Type="http://schemas.microsoft.com/office/2007/relationships/hdphoto" Target="../media/hdphoto3.wdp"/><Relationship Id="rId39" Type="http://schemas.openxmlformats.org/officeDocument/2006/relationships/image" Target="../media/image107.JPG"/><Relationship Id="rId21" Type="http://schemas.openxmlformats.org/officeDocument/2006/relationships/image" Target="../media/image90.png"/><Relationship Id="rId34" Type="http://schemas.openxmlformats.org/officeDocument/2006/relationships/image" Target="../media/image102.png"/><Relationship Id="rId7" Type="http://schemas.openxmlformats.org/officeDocument/2006/relationships/image" Target="../media/image77.png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5" Type="http://schemas.openxmlformats.org/officeDocument/2006/relationships/image" Target="../media/image94.png"/><Relationship Id="rId33" Type="http://schemas.openxmlformats.org/officeDocument/2006/relationships/image" Target="../media/image101.png"/><Relationship Id="rId38" Type="http://schemas.openxmlformats.org/officeDocument/2006/relationships/image" Target="../media/image106.gi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29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80.png"/><Relationship Id="rId24" Type="http://schemas.openxmlformats.org/officeDocument/2006/relationships/image" Target="../media/image93.png"/><Relationship Id="rId32" Type="http://schemas.openxmlformats.org/officeDocument/2006/relationships/image" Target="../media/image100.png"/><Relationship Id="rId37" Type="http://schemas.openxmlformats.org/officeDocument/2006/relationships/image" Target="../media/image105.gif"/><Relationship Id="rId40" Type="http://schemas.openxmlformats.org/officeDocument/2006/relationships/image" Target="../media/image108.jpeg"/><Relationship Id="rId5" Type="http://schemas.openxmlformats.org/officeDocument/2006/relationships/image" Target="../media/image76.png"/><Relationship Id="rId15" Type="http://schemas.openxmlformats.org/officeDocument/2006/relationships/image" Target="../media/image84.png"/><Relationship Id="rId23" Type="http://schemas.openxmlformats.org/officeDocument/2006/relationships/image" Target="../media/image92.gif"/><Relationship Id="rId28" Type="http://schemas.openxmlformats.org/officeDocument/2006/relationships/image" Target="../media/image96.png"/><Relationship Id="rId36" Type="http://schemas.openxmlformats.org/officeDocument/2006/relationships/image" Target="../media/image104.gif"/><Relationship Id="rId10" Type="http://schemas.openxmlformats.org/officeDocument/2006/relationships/image" Target="../media/image79.png"/><Relationship Id="rId19" Type="http://schemas.openxmlformats.org/officeDocument/2006/relationships/image" Target="../media/image88.png"/><Relationship Id="rId31" Type="http://schemas.openxmlformats.org/officeDocument/2006/relationships/image" Target="../media/image99.png"/><Relationship Id="rId4" Type="http://schemas.openxmlformats.org/officeDocument/2006/relationships/image" Target="../media/image75.jpeg"/><Relationship Id="rId9" Type="http://schemas.openxmlformats.org/officeDocument/2006/relationships/image" Target="../media/image78.jpeg"/><Relationship Id="rId14" Type="http://schemas.openxmlformats.org/officeDocument/2006/relationships/image" Target="../media/image83.png"/><Relationship Id="rId22" Type="http://schemas.openxmlformats.org/officeDocument/2006/relationships/image" Target="../media/image91.png"/><Relationship Id="rId27" Type="http://schemas.openxmlformats.org/officeDocument/2006/relationships/image" Target="../media/image95.png"/><Relationship Id="rId30" Type="http://schemas.openxmlformats.org/officeDocument/2006/relationships/image" Target="../media/image98.png"/><Relationship Id="rId35" Type="http://schemas.openxmlformats.org/officeDocument/2006/relationships/image" Target="../media/image103.png"/><Relationship Id="rId8" Type="http://schemas.openxmlformats.org/officeDocument/2006/relationships/hyperlink" Target="http://hadoop.apache.org/" TargetMode="External"/><Relationship Id="rId3" Type="http://schemas.openxmlformats.org/officeDocument/2006/relationships/image" Target="../media/image7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5">
            <a:extLst>
              <a:ext uri="{FF2B5EF4-FFF2-40B4-BE49-F238E27FC236}">
                <a16:creationId xmlns:a16="http://schemas.microsoft.com/office/drawing/2014/main" id="{5CAE70D6-2522-DA46-AB0D-F910E82DBB24}"/>
              </a:ext>
            </a:extLst>
          </p:cNvPr>
          <p:cNvSpPr txBox="1">
            <a:spLocks/>
          </p:cNvSpPr>
          <p:nvPr/>
        </p:nvSpPr>
        <p:spPr>
          <a:xfrm>
            <a:off x="0" y="885809"/>
            <a:ext cx="9143999" cy="24495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Computer Systems</a:t>
            </a:r>
          </a:p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For AI-inspired Cloud</a:t>
            </a:r>
          </a:p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Theory &amp; Lab.</a:t>
            </a:r>
            <a:br>
              <a:rPr lang="en-US" altLang="ko-KR" sz="5400" dirty="0">
                <a:solidFill>
                  <a:srgbClr val="3333FF"/>
                </a:solidFill>
                <a:latin typeface="+mj-ea"/>
              </a:rPr>
            </a:br>
            <a:endParaRPr lang="ko-KR" altLang="en-US" sz="1800" dirty="0">
              <a:solidFill>
                <a:srgbClr val="FF0000"/>
              </a:solidFill>
              <a:latin typeface="+mj-ea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E772F31-B05C-7647-9D1E-4393D1C42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01" y="3169965"/>
            <a:ext cx="2683640" cy="271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947DAAE-02F1-9D44-A39B-26AEFB6388B4}"/>
              </a:ext>
            </a:extLst>
          </p:cNvPr>
          <p:cNvGrpSpPr/>
          <p:nvPr/>
        </p:nvGrpSpPr>
        <p:grpSpPr>
          <a:xfrm>
            <a:off x="1032942" y="4528121"/>
            <a:ext cx="3155009" cy="999521"/>
            <a:chOff x="5631881" y="7083"/>
            <a:chExt cx="1709762" cy="472736"/>
          </a:xfrm>
        </p:grpSpPr>
        <p:pic>
          <p:nvPicPr>
            <p:cNvPr id="7" name="Picture 2" descr="starmoocì ëí ì´ë¯¸ì§ ê²ìê²°ê³¼">
              <a:extLst>
                <a:ext uri="{FF2B5EF4-FFF2-40B4-BE49-F238E27FC236}">
                  <a16:creationId xmlns:a16="http://schemas.microsoft.com/office/drawing/2014/main" id="{61A5C567-CA11-0446-BF89-BFB12EFFD4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1881" y="7083"/>
              <a:ext cx="1057140" cy="472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ê´ì£¼ê³¼íê¸°ì ì pngì ëí ì´ë¯¸ì§ ê²ìê²°ê³¼">
              <a:extLst>
                <a:ext uri="{FF2B5EF4-FFF2-40B4-BE49-F238E27FC236}">
                  <a16:creationId xmlns:a16="http://schemas.microsoft.com/office/drawing/2014/main" id="{02AF58DE-19CF-2D4B-8569-DED4BC71A1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8239" y="13826"/>
              <a:ext cx="553404" cy="459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03BF8E6-4953-0F41-B64C-6189AF195DF3}"/>
              </a:ext>
            </a:extLst>
          </p:cNvPr>
          <p:cNvSpPr txBox="1"/>
          <p:nvPr/>
        </p:nvSpPr>
        <p:spPr>
          <a:xfrm>
            <a:off x="2132272" y="6448354"/>
            <a:ext cx="6373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https://github.com/SmartX-Labs/SmartX-Mini-MOOC</a:t>
            </a:r>
            <a:endParaRPr lang="ko-KR" altLang="en-US" sz="20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6752B-08E5-9C45-B744-827CFE7B6C1D}"/>
              </a:ext>
            </a:extLst>
          </p:cNvPr>
          <p:cNvSpPr txBox="1"/>
          <p:nvPr/>
        </p:nvSpPr>
        <p:spPr>
          <a:xfrm>
            <a:off x="0" y="3185069"/>
            <a:ext cx="539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  <a:latin typeface="+mn-ea"/>
              </a:rPr>
              <a:t>Lab #4: </a:t>
            </a:r>
            <a:r>
              <a:rPr lang="en-US" altLang="ko-KR" sz="3600" dirty="0" err="1">
                <a:solidFill>
                  <a:srgbClr val="FF0000"/>
                </a:solidFill>
                <a:latin typeface="+mn-ea"/>
              </a:rPr>
              <a:t>IoT</a:t>
            </a:r>
            <a:endParaRPr lang="ko-KR" altLang="en-US" sz="3600" dirty="0"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2523A09-D7B5-5543-BFFE-085ED79E615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72203" y="5812965"/>
            <a:ext cx="1445509" cy="63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61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#0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Lab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Preparation (1/2)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72008" y="899061"/>
            <a:ext cx="8216325" cy="544243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b="1" dirty="0">
                <a:solidFill>
                  <a:srgbClr val="0000CC"/>
                </a:solidFill>
              </a:rPr>
              <a:t>Wired connection</a:t>
            </a:r>
            <a:endParaRPr lang="ko-KR" altLang="en-US" sz="1600" b="1" dirty="0">
              <a:solidFill>
                <a:srgbClr val="0000CC"/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630326" y="1572217"/>
            <a:ext cx="2810926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/>
              <a:t>Raspberry Pi Model B (Pi)</a:t>
            </a:r>
            <a:br>
              <a:rPr lang="en-US" altLang="ko-KR" sz="1200" dirty="0"/>
            </a:br>
            <a:r>
              <a:rPr lang="en-US" altLang="ko-KR" sz="1200" b="1" dirty="0"/>
              <a:t>CPU: </a:t>
            </a:r>
            <a:r>
              <a:rPr lang="en-US" altLang="ko-KR" sz="1200" dirty="0"/>
              <a:t>ARM Cortex A7 @900MHz </a:t>
            </a:r>
            <a:br>
              <a:rPr lang="en-US" altLang="ko-KR" sz="1200" dirty="0"/>
            </a:br>
            <a:r>
              <a:rPr lang="en-US" altLang="ko-KR" sz="1200" b="1" dirty="0"/>
              <a:t>CORE: </a:t>
            </a:r>
            <a:r>
              <a:rPr lang="en-US" altLang="ko-KR" sz="1200" dirty="0"/>
              <a:t>4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/>
              <a:t>1GB</a:t>
            </a:r>
            <a:br>
              <a:rPr lang="en-US" altLang="ko-KR" sz="1200" dirty="0"/>
            </a:br>
            <a:r>
              <a:rPr lang="en-US" altLang="ko-KR" sz="1200" b="1" dirty="0"/>
              <a:t>SD Card: </a:t>
            </a:r>
            <a:r>
              <a:rPr lang="en-US" altLang="ko-KR" sz="1200" dirty="0"/>
              <a:t>32GB</a:t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286030" y="1563596"/>
            <a:ext cx="2430858" cy="983819"/>
          </a:xfrm>
        </p:spPr>
        <p:txBody>
          <a:bodyPr>
            <a:noAutofit/>
          </a:bodyPr>
          <a:lstStyle/>
          <a:p>
            <a:r>
              <a:rPr lang="en-US" altLang="ko-KR" sz="1200" b="1" dirty="0"/>
              <a:t>NAME</a:t>
            </a:r>
            <a:r>
              <a:rPr lang="en-US" altLang="ko-KR" sz="1200" dirty="0"/>
              <a:t>: NUC5i5MYHE (NUC PC)</a:t>
            </a:r>
            <a:br>
              <a:rPr lang="en-US" altLang="ko-KR" sz="1200" dirty="0"/>
            </a:br>
            <a:r>
              <a:rPr lang="en-US" altLang="ko-KR" sz="1200" b="1" dirty="0"/>
              <a:t>CPU: </a:t>
            </a:r>
            <a:r>
              <a:rPr lang="en-US" altLang="ko-KR" sz="1200" dirty="0"/>
              <a:t>i5-5300U @2.30GHz</a:t>
            </a:r>
            <a:br>
              <a:rPr lang="en-US" altLang="ko-KR" sz="1200" dirty="0"/>
            </a:br>
            <a:r>
              <a:rPr lang="en-US" altLang="ko-KR" sz="1200" b="1" dirty="0"/>
              <a:t>CORE: </a:t>
            </a:r>
            <a:r>
              <a:rPr lang="en-US" altLang="ko-KR" sz="1200" dirty="0"/>
              <a:t>4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/>
              <a:t>16GB DDR3 </a:t>
            </a:r>
            <a:br>
              <a:rPr lang="en-US" altLang="ko-KR" sz="1200" dirty="0"/>
            </a:br>
            <a:r>
              <a:rPr lang="en-US" altLang="ko-KR" sz="1200" b="1" dirty="0"/>
              <a:t>HDD: </a:t>
            </a:r>
            <a:r>
              <a:rPr lang="en-US" altLang="ko-KR" sz="1200" dirty="0"/>
              <a:t>94GB</a:t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2528632" y="5328140"/>
            <a:ext cx="4306352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 err="1"/>
              <a:t>netgear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prosafe</a:t>
            </a:r>
            <a:r>
              <a:rPr lang="en-US" altLang="ko-KR" sz="1200" dirty="0"/>
              <a:t> 16 port gigabit switch(Switch)</a:t>
            </a:r>
            <a:br>
              <a:rPr lang="en-US" altLang="ko-KR" sz="1200" dirty="0"/>
            </a:br>
            <a:r>
              <a:rPr lang="en-US" altLang="ko-KR" sz="1200" b="1" dirty="0"/>
              <a:t>Network Ports: </a:t>
            </a:r>
            <a:r>
              <a:rPr lang="en-US" altLang="ko-KR" sz="1200" dirty="0"/>
              <a:t>16 auto-sensing 10/100/1000 Mbps Ethernet ports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6235849" y="1563595"/>
            <a:ext cx="2430858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/>
              <a:t>NT900X3A</a:t>
            </a:r>
          </a:p>
          <a:p>
            <a:r>
              <a:rPr lang="en-US" altLang="ko-KR" sz="1200" b="1" dirty="0"/>
              <a:t>CPU: </a:t>
            </a:r>
            <a:r>
              <a:rPr lang="en-US" altLang="ko-KR" sz="1200" dirty="0"/>
              <a:t>i5-2537U @1.40GHz </a:t>
            </a:r>
          </a:p>
          <a:p>
            <a:r>
              <a:rPr lang="en-US" altLang="ko-KR" sz="1200" b="1" dirty="0"/>
              <a:t>CORE: </a:t>
            </a:r>
            <a:r>
              <a:rPr lang="en-US" altLang="ko-KR" sz="1200" dirty="0"/>
              <a:t>2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/>
              <a:t>4GB DDR3 </a:t>
            </a:r>
            <a:br>
              <a:rPr lang="en-US" altLang="ko-KR" sz="1200" dirty="0"/>
            </a:br>
            <a:r>
              <a:rPr lang="en-US" altLang="ko-KR" sz="1200" b="1" dirty="0"/>
              <a:t>HDD: </a:t>
            </a:r>
            <a:r>
              <a:rPr lang="en-US" altLang="ko-KR" sz="1200" dirty="0"/>
              <a:t>128GB</a:t>
            </a:r>
            <a:br>
              <a:rPr lang="en-US" altLang="ko-KR" sz="1200" dirty="0"/>
            </a:b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1365835" y="2991357"/>
            <a:ext cx="6090604" cy="2307243"/>
            <a:chOff x="1365835" y="2991357"/>
            <a:chExt cx="6090604" cy="2307243"/>
          </a:xfrm>
        </p:grpSpPr>
        <p:pic>
          <p:nvPicPr>
            <p:cNvPr id="11" name="Picture 2" descr="laptop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6772" y="2991357"/>
              <a:ext cx="1589667" cy="1192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5049" y="3093467"/>
              <a:ext cx="1875026" cy="1034193"/>
            </a:xfrm>
            <a:prstGeom prst="rect">
              <a:avLst/>
            </a:prstGeom>
          </p:spPr>
        </p:pic>
        <p:pic>
          <p:nvPicPr>
            <p:cNvPr id="13" name="Picture 4" descr="http://upload.wikimedia.org/wikipedia/commons/thumb/d/d2/Raspberry_Pi_Photo.jpg/1920px-Raspberry_Pi_Phot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5835" y="3051961"/>
              <a:ext cx="1412517" cy="1042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netgear prosafe 16 port gigabit switch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9318" y="4617215"/>
              <a:ext cx="1575465" cy="6813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1850381" y="3703049"/>
              <a:ext cx="443425" cy="438019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100850" y="3742884"/>
              <a:ext cx="443425" cy="438019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6439893" y="3740804"/>
              <a:ext cx="443425" cy="438019"/>
            </a:xfrm>
            <a:prstGeom prst="rect">
              <a:avLst/>
            </a:prstGeom>
          </p:spPr>
        </p:pic>
        <p:cxnSp>
          <p:nvCxnSpPr>
            <p:cNvPr id="18" name="꺾인 연결선 17"/>
            <p:cNvCxnSpPr/>
            <p:nvPr/>
          </p:nvCxnSpPr>
          <p:spPr>
            <a:xfrm rot="16200000" flipH="1">
              <a:off x="4334558" y="1874488"/>
              <a:ext cx="27519" cy="4511046"/>
            </a:xfrm>
            <a:prstGeom prst="bentConnector3">
              <a:avLst>
                <a:gd name="adj1" fmla="val 600656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4322562" y="4172382"/>
              <a:ext cx="1809" cy="505325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꺾인 연결선 19"/>
            <p:cNvCxnSpPr/>
            <p:nvPr/>
          </p:nvCxnSpPr>
          <p:spPr>
            <a:xfrm rot="16200000" flipH="1">
              <a:off x="4393897" y="1867210"/>
              <a:ext cx="44320" cy="4511046"/>
            </a:xfrm>
            <a:prstGeom prst="bentConnector3">
              <a:avLst>
                <a:gd name="adj1" fmla="val 600656"/>
              </a:avLst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4390303" y="4174630"/>
              <a:ext cx="1809" cy="505325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022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10" y="292387"/>
            <a:ext cx="1336547" cy="10970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094" y="956981"/>
            <a:ext cx="5452397" cy="268135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#0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Lab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Preparation (2/2)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888598" y="3083984"/>
            <a:ext cx="3005387" cy="422136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447535" y="1828800"/>
            <a:ext cx="1816443" cy="33363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606636" y="4885751"/>
            <a:ext cx="1558057" cy="29173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026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28"/>
          <p:cNvSpPr/>
          <p:nvPr/>
        </p:nvSpPr>
        <p:spPr>
          <a:xfrm>
            <a:off x="223641" y="1816341"/>
            <a:ext cx="3237111" cy="3576788"/>
          </a:xfrm>
          <a:prstGeom prst="roundRect">
            <a:avLst/>
          </a:prstGeom>
          <a:gradFill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rgbClr val="D6264F"/>
              </a:gs>
            </a:gsLst>
            <a:path path="circle">
              <a:fillToRect l="50000" t="-80000" r="50000" b="180000"/>
            </a:path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dirty="0">
              <a:solidFill>
                <a:prstClr val="white"/>
              </a:solidFill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IoT Lab: Concept</a:t>
            </a:r>
            <a:endParaRPr lang="ko-KR" altLang="en-US" sz="22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532862" y="1816341"/>
            <a:ext cx="2246855" cy="357678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rgbClr val="7030A0"/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4537" y="5652696"/>
            <a:ext cx="19298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3333FF"/>
                </a:solidFill>
              </a:rPr>
              <a:t>Raspberry Pi Box</a:t>
            </a:r>
          </a:p>
          <a:p>
            <a:pPr algn="ctr"/>
            <a:r>
              <a:rPr lang="en-US" altLang="ko-KR" sz="2000" dirty="0">
                <a:solidFill>
                  <a:srgbClr val="3333FF"/>
                </a:solidFill>
              </a:rPr>
              <a:t>for </a:t>
            </a:r>
            <a:r>
              <a:rPr lang="en-US" altLang="ko-KR" sz="2000" dirty="0" err="1">
                <a:solidFill>
                  <a:srgbClr val="3333FF"/>
                </a:solidFill>
              </a:rPr>
              <a:t>IoT</a:t>
            </a:r>
            <a:r>
              <a:rPr lang="en-US" altLang="ko-KR" sz="2000" dirty="0">
                <a:solidFill>
                  <a:srgbClr val="3333FF"/>
                </a:solidFill>
              </a:rPr>
              <a:t> Sensors </a:t>
            </a:r>
          </a:p>
          <a:p>
            <a:pPr algn="ctr"/>
            <a:r>
              <a:rPr lang="en-US" altLang="ko-KR" sz="2000" dirty="0">
                <a:solidFill>
                  <a:srgbClr val="3333FF"/>
                </a:solidFill>
              </a:rPr>
              <a:t>&amp; Actuators</a:t>
            </a:r>
            <a:endParaRPr lang="ko-KR" altLang="en-US" sz="2000" dirty="0">
              <a:solidFill>
                <a:srgbClr val="3333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01829" y="5713321"/>
            <a:ext cx="24514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ko-KR" sz="2000" dirty="0">
                <a:solidFill>
                  <a:srgbClr val="3333FF"/>
                </a:solidFill>
              </a:rPr>
              <a:t>Tower Box </a:t>
            </a:r>
          </a:p>
          <a:p>
            <a:pPr algn="ctr">
              <a:lnSpc>
                <a:spcPct val="70000"/>
              </a:lnSpc>
            </a:pPr>
            <a:r>
              <a:rPr lang="en-US" altLang="ko-KR" sz="2000" dirty="0">
                <a:solidFill>
                  <a:srgbClr val="3333FF"/>
                </a:solidFill>
              </a:rPr>
              <a:t>for </a:t>
            </a:r>
            <a:r>
              <a:rPr lang="en-US" altLang="ko-KR" sz="2000" dirty="0" err="1">
                <a:solidFill>
                  <a:srgbClr val="3333FF"/>
                </a:solidFill>
              </a:rPr>
              <a:t>IoT</a:t>
            </a:r>
            <a:r>
              <a:rPr lang="en-US" altLang="ko-KR" sz="2000" dirty="0">
                <a:solidFill>
                  <a:srgbClr val="3333FF"/>
                </a:solidFill>
              </a:rPr>
              <a:t>-Cloud Service Visualization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818883" y="1816341"/>
            <a:ext cx="2371210" cy="357678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pic>
        <p:nvPicPr>
          <p:cNvPr id="13" name="Picture 2" descr="nuc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021" y="5055934"/>
            <a:ext cx="977156" cy="6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07544" y="5768295"/>
            <a:ext cx="2339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ko-KR" sz="2000" dirty="0">
                <a:solidFill>
                  <a:srgbClr val="3333FF"/>
                </a:solidFill>
              </a:rPr>
              <a:t>NUC Box </a:t>
            </a:r>
          </a:p>
          <a:p>
            <a:pPr algn="ctr">
              <a:lnSpc>
                <a:spcPct val="70000"/>
              </a:lnSpc>
            </a:pPr>
            <a:r>
              <a:rPr lang="en-US" altLang="ko-KR" sz="2000" dirty="0">
                <a:solidFill>
                  <a:srgbClr val="3333FF"/>
                </a:solidFill>
              </a:rPr>
              <a:t>for </a:t>
            </a:r>
            <a:r>
              <a:rPr lang="en-US" altLang="ko-KR" sz="2000" dirty="0" err="1">
                <a:solidFill>
                  <a:srgbClr val="3333FF"/>
                </a:solidFill>
              </a:rPr>
              <a:t>IoT</a:t>
            </a:r>
            <a:r>
              <a:rPr lang="en-US" altLang="ko-KR" sz="2000" dirty="0">
                <a:solidFill>
                  <a:srgbClr val="3333FF"/>
                </a:solidFill>
              </a:rPr>
              <a:t>-Cloud Hub 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0860" y="3888872"/>
            <a:ext cx="1085423" cy="7159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1" dirty="0"/>
              <a:t>Temperature/Humidity Sensor data</a:t>
            </a:r>
            <a:endParaRPr lang="ko-KR" altLang="en-US" sz="1351" dirty="0"/>
          </a:p>
        </p:txBody>
      </p:sp>
      <p:grpSp>
        <p:nvGrpSpPr>
          <p:cNvPr id="1025" name="그룹 1024"/>
          <p:cNvGrpSpPr/>
          <p:nvPr/>
        </p:nvGrpSpPr>
        <p:grpSpPr>
          <a:xfrm>
            <a:off x="4208745" y="2743200"/>
            <a:ext cx="2003892" cy="1638939"/>
            <a:chOff x="3571012" y="2051071"/>
            <a:chExt cx="2003892" cy="1638939"/>
          </a:xfrm>
        </p:grpSpPr>
        <p:pic>
          <p:nvPicPr>
            <p:cNvPr id="15" name="Picture 2" descr="nodejs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296" t="-4181" r="-2021" b="-6991"/>
            <a:stretch/>
          </p:blipFill>
          <p:spPr bwMode="auto">
            <a:xfrm>
              <a:off x="3571012" y="2051071"/>
              <a:ext cx="1590805" cy="989556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3615361" y="3043679"/>
              <a:ext cx="15788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Web Server Function</a:t>
              </a:r>
              <a:endParaRPr lang="ko-KR" altLang="en-US" dirty="0"/>
            </a:p>
          </p:txBody>
        </p:sp>
        <p:pic>
          <p:nvPicPr>
            <p:cNvPr id="29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4780602" y="2637465"/>
              <a:ext cx="794302" cy="593799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cxnSp>
        <p:nvCxnSpPr>
          <p:cNvPr id="31" name="꺾인 연결선 30"/>
          <p:cNvCxnSpPr>
            <a:stCxn id="15" idx="0"/>
            <a:endCxn id="73" idx="0"/>
          </p:cNvCxnSpPr>
          <p:nvPr/>
        </p:nvCxnSpPr>
        <p:spPr>
          <a:xfrm rot="16200000" flipV="1">
            <a:off x="2809640" y="548691"/>
            <a:ext cx="518259" cy="3870759"/>
          </a:xfrm>
          <a:prstGeom prst="bentConnector3">
            <a:avLst>
              <a:gd name="adj1" fmla="val 144109"/>
            </a:avLst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" descr="http://upload.wikimedia.org/wikipedia/commons/thumb/d/d2/Raspberry_Pi_Photo.jpg/1920px-Raspberry_Pi_Photo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488" y="5056807"/>
            <a:ext cx="786625" cy="58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88"/>
          <p:cNvSpPr txBox="1"/>
          <p:nvPr/>
        </p:nvSpPr>
        <p:spPr>
          <a:xfrm>
            <a:off x="2381801" y="1999074"/>
            <a:ext cx="2097810" cy="3002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351" dirty="0"/>
              <a:t>Sensor control message</a:t>
            </a:r>
            <a:endParaRPr lang="ko-KR" altLang="en-US" sz="1351" dirty="0"/>
          </a:p>
        </p:txBody>
      </p:sp>
      <p:cxnSp>
        <p:nvCxnSpPr>
          <p:cNvPr id="95" name="꺾인 연결선 94"/>
          <p:cNvCxnSpPr>
            <a:stCxn id="47" idx="0"/>
            <a:endCxn id="12" idx="0"/>
          </p:cNvCxnSpPr>
          <p:nvPr/>
        </p:nvCxnSpPr>
        <p:spPr>
          <a:xfrm rot="16200000" flipH="1" flipV="1">
            <a:off x="6451004" y="-232491"/>
            <a:ext cx="602315" cy="3495348"/>
          </a:xfrm>
          <a:prstGeom prst="bentConnector3">
            <a:avLst>
              <a:gd name="adj1" fmla="val -37954"/>
            </a:avLst>
          </a:prstGeom>
          <a:ln w="38100">
            <a:solidFill>
              <a:srgbClr val="FF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 99"/>
          <p:cNvCxnSpPr>
            <a:stCxn id="47" idx="0"/>
          </p:cNvCxnSpPr>
          <p:nvPr/>
        </p:nvCxnSpPr>
        <p:spPr>
          <a:xfrm rot="16200000" flipH="1" flipV="1">
            <a:off x="4878066" y="-1790025"/>
            <a:ext cx="617719" cy="6625820"/>
          </a:xfrm>
          <a:prstGeom prst="bentConnector3">
            <a:avLst>
              <a:gd name="adj1" fmla="val -37007"/>
            </a:avLst>
          </a:prstGeom>
          <a:ln w="38100">
            <a:solidFill>
              <a:srgbClr val="FF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5233033" y="648612"/>
            <a:ext cx="2097810" cy="3002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351" dirty="0"/>
              <a:t>Box provisioning / visibility</a:t>
            </a:r>
            <a:endParaRPr lang="ko-KR" altLang="en-US" sz="1351" dirty="0"/>
          </a:p>
        </p:txBody>
      </p:sp>
      <p:sp>
        <p:nvSpPr>
          <p:cNvPr id="43" name="직사각형 42"/>
          <p:cNvSpPr/>
          <p:nvPr/>
        </p:nvSpPr>
        <p:spPr>
          <a:xfrm>
            <a:off x="3910738" y="4382765"/>
            <a:ext cx="2209800" cy="6565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runc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226" y="4442050"/>
            <a:ext cx="809483" cy="56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1790862" y="2821007"/>
            <a:ext cx="1639844" cy="1492564"/>
            <a:chOff x="1764066" y="3872839"/>
            <a:chExt cx="1639844" cy="1492564"/>
          </a:xfrm>
        </p:grpSpPr>
        <p:sp>
          <p:nvSpPr>
            <p:cNvPr id="74" name="TextBox 73"/>
            <p:cNvSpPr txBox="1"/>
            <p:nvPr/>
          </p:nvSpPr>
          <p:spPr>
            <a:xfrm>
              <a:off x="1764066" y="4719072"/>
              <a:ext cx="15788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Data Transfer Function</a:t>
              </a:r>
              <a:endParaRPr lang="ko-KR" altLang="en-US" dirty="0"/>
            </a:p>
          </p:txBody>
        </p:sp>
        <p:pic>
          <p:nvPicPr>
            <p:cNvPr id="3" name="Picture 4" descr="samsung micro sd 32gb png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47" t="38413" r="32120" b="38438"/>
            <a:stretch/>
          </p:blipFill>
          <p:spPr bwMode="auto">
            <a:xfrm>
              <a:off x="1966348" y="3872839"/>
              <a:ext cx="1086944" cy="812999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6" descr="Image result for python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8504" y="4287414"/>
              <a:ext cx="595406" cy="595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TextBox 44"/>
          <p:cNvSpPr txBox="1"/>
          <p:nvPr/>
        </p:nvSpPr>
        <p:spPr>
          <a:xfrm>
            <a:off x="4656313" y="4358153"/>
            <a:ext cx="15788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/>
              <a:t>Docker</a:t>
            </a:r>
            <a:endParaRPr lang="en-US" altLang="ko-KR" sz="2000" dirty="0"/>
          </a:p>
          <a:p>
            <a:pPr algn="ctr"/>
            <a:r>
              <a:rPr lang="en-US" altLang="ko-KR" sz="2000" dirty="0"/>
              <a:t>Runtime</a:t>
            </a:r>
            <a:endParaRPr lang="ko-KR" altLang="en-US" sz="20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87FB181-5D10-5142-8FC6-3444FF420EB2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071135" y="3232437"/>
            <a:ext cx="1137610" cy="554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87FB181-5D10-5142-8FC6-3444FF420EB2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799550" y="3237978"/>
            <a:ext cx="1144501" cy="359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212">
            <a:extLst>
              <a:ext uri="{FF2B5EF4-FFF2-40B4-BE49-F238E27FC236}">
                <a16:creationId xmlns:a16="http://schemas.microsoft.com/office/drawing/2014/main" id="{8264CECD-85B9-464F-8945-FC2F137DBF5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0868" r="22330" b="23956"/>
          <a:stretch/>
        </p:blipFill>
        <p:spPr>
          <a:xfrm>
            <a:off x="8092100" y="1214026"/>
            <a:ext cx="815472" cy="982497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6479947" y="2831684"/>
            <a:ext cx="2295201" cy="1718347"/>
            <a:chOff x="6479947" y="2656320"/>
            <a:chExt cx="2295201" cy="1718347"/>
          </a:xfrm>
        </p:grpSpPr>
        <p:pic>
          <p:nvPicPr>
            <p:cNvPr id="11" name="Picture 2" descr="sitting human icon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9947" y="3528396"/>
              <a:ext cx="846271" cy="846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monitor illust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5452" y="2656320"/>
              <a:ext cx="1647218" cy="1435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33741" y="2770397"/>
              <a:ext cx="1466095" cy="786995"/>
            </a:xfrm>
            <a:prstGeom prst="rect">
              <a:avLst/>
            </a:prstGeom>
          </p:spPr>
        </p:pic>
        <p:pic>
          <p:nvPicPr>
            <p:cNvPr id="1048" name="Picture 8" descr="Related image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4525" y="3261827"/>
              <a:ext cx="550623" cy="568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7" name="꺾인 연결선 36"/>
          <p:cNvCxnSpPr>
            <a:stCxn id="33" idx="2"/>
            <a:endCxn id="3" idx="1"/>
          </p:cNvCxnSpPr>
          <p:nvPr/>
        </p:nvCxnSpPr>
        <p:spPr>
          <a:xfrm rot="5400000" flipH="1" flipV="1">
            <a:off x="1265567" y="2901728"/>
            <a:ext cx="401798" cy="1053356"/>
          </a:xfrm>
          <a:prstGeom prst="bentConnector4">
            <a:avLst>
              <a:gd name="adj1" fmla="val -56894"/>
              <a:gd name="adj2" fmla="val 80621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>
            <a:off x="294698" y="2224941"/>
            <a:ext cx="1628125" cy="1526230"/>
            <a:chOff x="318377" y="1039451"/>
            <a:chExt cx="1628125" cy="1526230"/>
          </a:xfrm>
        </p:grpSpPr>
        <p:pic>
          <p:nvPicPr>
            <p:cNvPr id="33" name="Picture 6" descr="temperature sensor png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" t="19752" r="18585" b="5046"/>
            <a:stretch/>
          </p:blipFill>
          <p:spPr bwMode="auto">
            <a:xfrm>
              <a:off x="318377" y="1491837"/>
              <a:ext cx="1290180" cy="951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mage result for python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1598" y="1970275"/>
              <a:ext cx="595406" cy="595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TextBox 72"/>
            <p:cNvSpPr txBox="1"/>
            <p:nvPr/>
          </p:nvSpPr>
          <p:spPr>
            <a:xfrm>
              <a:off x="367634" y="1039451"/>
              <a:ext cx="15788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Data Capture Function</a:t>
              </a:r>
              <a:endParaRPr lang="ko-KR" altLang="en-US" dirty="0"/>
            </a:p>
          </p:txBody>
        </p:sp>
      </p:grpSp>
      <p:pic>
        <p:nvPicPr>
          <p:cNvPr id="1034" name="Picture 10" descr="txt pngì ëí ì´ë¯¸ì§ ê²ìê²°ê³¼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366" y="3274788"/>
            <a:ext cx="516994" cy="51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beta3.finance.si/pics/cache_no/notebook.1411555873.png">
            <a:extLst>
              <a:ext uri="{FF2B5EF4-FFF2-40B4-BE49-F238E27FC236}">
                <a16:creationId xmlns:a16="http://schemas.microsoft.com/office/drawing/2014/main" id="{42DD606B-B818-CD4F-AB5C-3B9AF0AE2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957" y="5016918"/>
            <a:ext cx="828881" cy="66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063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0"/>
            <a:ext cx="6921506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1-1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Docker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Container for Node.js Web Server: Run Container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1515" y="2019631"/>
            <a:ext cx="8561311" cy="4379616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 (본문)"/>
              </a:rPr>
              <a:t>Run a Docker Container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docker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run –it –-net=host --name=webserver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lshyeung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smartx_webserver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800" dirty="0"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On container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apt-get update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apt-get install vim</a:t>
            </a:r>
          </a:p>
        </p:txBody>
      </p:sp>
      <p:pic>
        <p:nvPicPr>
          <p:cNvPr id="6" name="내용 개체 틀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909" y="3072607"/>
            <a:ext cx="4800600" cy="2667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6763" y="1946049"/>
            <a:ext cx="9119286" cy="3970318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9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227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 (본문)"/>
              </a:rPr>
              <a:t>Open Server code and change NUC IP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vi 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~/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SmartX-mini/IoT-labs/webserver.js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6763" y="1946049"/>
            <a:ext cx="9119286" cy="4801314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1" y="0"/>
            <a:ext cx="6921506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1–2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Docker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Container for Node.js Web Server: Server code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059" y="2672977"/>
            <a:ext cx="5305525" cy="401112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994455" y="4575566"/>
            <a:ext cx="630194" cy="17299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823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 (본문)"/>
              </a:rPr>
              <a:t>Execute webapp.js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cd SmartX-mini/IoT-labs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nodejs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webserver.js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Open browser and go to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http://{IP_of_your_NUC}</a:t>
            </a: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763" y="1946049"/>
            <a:ext cx="9119286" cy="2308324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8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-1" y="0"/>
            <a:ext cx="6921506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1–3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Docker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Container for Node.js Web Server: Execute Server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38773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10" y="292387"/>
            <a:ext cx="1336547" cy="1097081"/>
          </a:xfrm>
          <a:prstGeom prst="rect">
            <a:avLst/>
          </a:prstGeom>
        </p:spPr>
      </p:pic>
      <p:pic>
        <p:nvPicPr>
          <p:cNvPr id="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 (본문)"/>
              </a:rPr>
              <a:t>Download package from </a:t>
            </a:r>
            <a:r>
              <a:rPr lang="en-US" altLang="ko-KR" sz="1800" dirty="0" err="1">
                <a:latin typeface="맑은 고딕 (본문)"/>
              </a:rPr>
              <a:t>github</a:t>
            </a:r>
            <a:endParaRPr lang="en-US" altLang="ko-KR" sz="1800" dirty="0"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git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clone https://github.com/adafruit/Adafruit_python_DHT.git</a:t>
            </a: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Install package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cd 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</a:rPr>
              <a:t>Adafruit_python_DHT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 apt-get 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update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 apt-get 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install 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python3-pip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 python3 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-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m 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pip install 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--upgrade 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pip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setuptools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wheel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python3 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setup.py install</a:t>
            </a: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763" y="1946049"/>
            <a:ext cx="9119286" cy="2862322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3" y="0"/>
            <a:ext cx="7323441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2–1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Temperature / Humidity Sensor test on Raspberry PI: Install package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44563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" y="0"/>
            <a:ext cx="7323441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2–2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Temperature / Humidity Sensor test on Raspberry PI: Sensor test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10" y="292387"/>
            <a:ext cx="1336547" cy="1097081"/>
          </a:xfrm>
          <a:prstGeom prst="rect">
            <a:avLst/>
          </a:prstGeom>
        </p:spPr>
      </p:pic>
      <p:pic>
        <p:nvPicPr>
          <p:cNvPr id="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 (본문)"/>
              </a:rPr>
              <a:t>Move to example directory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cd ~/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Adafruit_python_DHT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/examples</a:t>
            </a:r>
          </a:p>
          <a:p>
            <a:pPr marL="457200" lvl="1" indent="0">
              <a:buNone/>
            </a:pPr>
            <a:endParaRPr lang="en-US" altLang="ko-KR" sz="1600" dirty="0" smtClean="0">
              <a:solidFill>
                <a:srgbClr val="FF0000"/>
              </a:solidFill>
              <a:latin typeface="맑은 고딕 (본문)"/>
            </a:endParaRPr>
          </a:p>
          <a:p>
            <a:r>
              <a:rPr lang="en-US" altLang="ko-KR" sz="1800" dirty="0" smtClean="0">
                <a:latin typeface="맑은 고딕 (본문)"/>
              </a:rPr>
              <a:t>Modify test code (Change python to python 3)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 vi AdafruitDHT.py</a:t>
            </a:r>
          </a:p>
          <a:p>
            <a:pPr marL="457200" lvl="1" indent="0">
              <a:buNone/>
            </a:pPr>
            <a:endParaRPr lang="en-US" altLang="ko-KR" sz="1600" dirty="0" smtClean="0"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 smtClean="0">
              <a:latin typeface="맑은 고딕 (본문)"/>
            </a:endParaRPr>
          </a:p>
          <a:p>
            <a:r>
              <a:rPr lang="en-US" altLang="ko-KR" sz="1800" dirty="0" smtClean="0">
                <a:latin typeface="맑은 고딕 (본문)"/>
              </a:rPr>
              <a:t>Execute </a:t>
            </a:r>
            <a:r>
              <a:rPr lang="en-US" altLang="ko-KR" sz="1800" dirty="0">
                <a:latin typeface="맑은 고딕 (본문)"/>
              </a:rPr>
              <a:t>test code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./AdafruitDHT.py 11 4</a:t>
            </a: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763" y="1981674"/>
            <a:ext cx="9119286" cy="3970318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129" y="5190320"/>
            <a:ext cx="6330266" cy="604033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804817" y="3652782"/>
            <a:ext cx="7543178" cy="449782"/>
            <a:chOff x="517147" y="3751894"/>
            <a:chExt cx="7543178" cy="44978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11803" y="3751894"/>
              <a:ext cx="3048522" cy="449782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7147" y="3751894"/>
              <a:ext cx="3048522" cy="449782"/>
            </a:xfrm>
            <a:prstGeom prst="rect">
              <a:avLst/>
            </a:prstGeom>
          </p:spPr>
        </p:pic>
      </p:grpSp>
      <p:cxnSp>
        <p:nvCxnSpPr>
          <p:cNvPr id="12" name="직선 화살표 연결선 11"/>
          <p:cNvCxnSpPr/>
          <p:nvPr/>
        </p:nvCxnSpPr>
        <p:spPr>
          <a:xfrm>
            <a:off x="4237959" y="3865853"/>
            <a:ext cx="67689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436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" y="0"/>
            <a:ext cx="6730317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3–1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Sensor Data Capture and Transfer: Sensor Data capture code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10" y="292387"/>
            <a:ext cx="1336547" cy="1097081"/>
          </a:xfrm>
          <a:prstGeom prst="rect">
            <a:avLst/>
          </a:prstGeom>
        </p:spPr>
      </p:pic>
      <p:pic>
        <p:nvPicPr>
          <p:cNvPr id="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 (본문)"/>
              </a:rPr>
              <a:t>Install dependencies at </a:t>
            </a:r>
            <a:r>
              <a:rPr lang="en-US" altLang="ko-KR" sz="1800" dirty="0" err="1">
                <a:latin typeface="맑은 고딕 (본문)"/>
              </a:rPr>
              <a:t>RPi</a:t>
            </a:r>
            <a:endParaRPr lang="en-US" altLang="ko-KR" sz="1800" dirty="0"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apt-get update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apt-get install 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libpython3.6-dev python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3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-numpy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apt-get install mercurial</a:t>
            </a: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Open Sensor Data Capture code and Change IP Address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vi ~/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SmartX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-mini/IoT-Labs/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RPI_capture.py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763" y="1946049"/>
            <a:ext cx="9119286" cy="4801314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8783" y="4151773"/>
            <a:ext cx="5995246" cy="248459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417806" y="4930346"/>
            <a:ext cx="630194" cy="17299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975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 (본문)"/>
              </a:rPr>
              <a:t>Open Sensor Data Capture code and Change IP Address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vi ~/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SmartX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-mini/IoT-Labs/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RPI_transfer.py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endParaRPr lang="en-US" altLang="ko-KR" sz="1800" dirty="0">
              <a:latin typeface="맑은 고딕 (본문)"/>
            </a:endParaRPr>
          </a:p>
          <a:p>
            <a:endParaRPr lang="en-US" altLang="ko-KR" sz="1800" dirty="0">
              <a:latin typeface="맑은 고딕 (본문)"/>
            </a:endParaRPr>
          </a:p>
          <a:p>
            <a:endParaRPr lang="en-US" altLang="ko-KR" sz="1800" dirty="0">
              <a:latin typeface="맑은 고딕 (본문)"/>
            </a:endParaRPr>
          </a:p>
          <a:p>
            <a:endParaRPr lang="en-US" altLang="ko-KR" sz="1800" dirty="0">
              <a:latin typeface="맑은 고딕 (본문)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10" y="292387"/>
            <a:ext cx="1336547" cy="1097081"/>
          </a:xfrm>
          <a:prstGeom prst="rect">
            <a:avLst/>
          </a:prstGeom>
        </p:spPr>
      </p:pic>
      <p:pic>
        <p:nvPicPr>
          <p:cNvPr id="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16763" y="1946049"/>
            <a:ext cx="9119286" cy="3139321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3" y="0"/>
            <a:ext cx="6730317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3–2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Sensor Data Capture and Transfer: Sensor Data transfer code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052548" y="2736566"/>
            <a:ext cx="6329154" cy="2171236"/>
            <a:chOff x="1052548" y="2736566"/>
            <a:chExt cx="6329154" cy="217123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2548" y="2736566"/>
              <a:ext cx="6329154" cy="2171236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3441469" y="4197927"/>
              <a:ext cx="706582" cy="22444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5647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28"/>
          <p:cNvSpPr/>
          <p:nvPr/>
        </p:nvSpPr>
        <p:spPr>
          <a:xfrm>
            <a:off x="223641" y="1957013"/>
            <a:ext cx="3237111" cy="3576788"/>
          </a:xfrm>
          <a:prstGeom prst="roundRect">
            <a:avLst/>
          </a:prstGeom>
          <a:gradFill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rgbClr val="D6264F"/>
              </a:gs>
            </a:gsLst>
            <a:path path="circle">
              <a:fillToRect l="50000" t="-80000" r="50000" b="180000"/>
            </a:path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dirty="0">
              <a:solidFill>
                <a:prstClr val="white"/>
              </a:solidFill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IoT Lab: Concept</a:t>
            </a:r>
            <a:endParaRPr lang="ko-KR" altLang="en-US" sz="22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532862" y="1957013"/>
            <a:ext cx="2246855" cy="357678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rgbClr val="7030A0"/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4537" y="5793368"/>
            <a:ext cx="19298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3333FF"/>
                </a:solidFill>
              </a:rPr>
              <a:t>Raspberry Pi Box</a:t>
            </a:r>
          </a:p>
          <a:p>
            <a:pPr algn="ctr"/>
            <a:r>
              <a:rPr lang="en-US" altLang="ko-KR" sz="2000" dirty="0">
                <a:solidFill>
                  <a:srgbClr val="3333FF"/>
                </a:solidFill>
              </a:rPr>
              <a:t>for </a:t>
            </a:r>
            <a:r>
              <a:rPr lang="en-US" altLang="ko-KR" sz="2000" dirty="0" err="1">
                <a:solidFill>
                  <a:srgbClr val="3333FF"/>
                </a:solidFill>
              </a:rPr>
              <a:t>IoT</a:t>
            </a:r>
            <a:r>
              <a:rPr lang="en-US" altLang="ko-KR" sz="2000" dirty="0">
                <a:solidFill>
                  <a:srgbClr val="3333FF"/>
                </a:solidFill>
              </a:rPr>
              <a:t> Sensors </a:t>
            </a:r>
          </a:p>
          <a:p>
            <a:pPr algn="ctr"/>
            <a:r>
              <a:rPr lang="en-US" altLang="ko-KR" sz="2000" dirty="0">
                <a:solidFill>
                  <a:srgbClr val="3333FF"/>
                </a:solidFill>
              </a:rPr>
              <a:t>&amp; Actuators</a:t>
            </a:r>
            <a:endParaRPr lang="ko-KR" altLang="en-US" sz="2000" dirty="0">
              <a:solidFill>
                <a:srgbClr val="3333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01829" y="5853993"/>
            <a:ext cx="24514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ko-KR" sz="2000" dirty="0">
                <a:solidFill>
                  <a:srgbClr val="3333FF"/>
                </a:solidFill>
              </a:rPr>
              <a:t>Tower Box </a:t>
            </a:r>
          </a:p>
          <a:p>
            <a:pPr algn="ctr">
              <a:lnSpc>
                <a:spcPct val="70000"/>
              </a:lnSpc>
            </a:pPr>
            <a:r>
              <a:rPr lang="en-US" altLang="ko-KR" sz="2000" dirty="0">
                <a:solidFill>
                  <a:srgbClr val="3333FF"/>
                </a:solidFill>
              </a:rPr>
              <a:t>for </a:t>
            </a:r>
            <a:r>
              <a:rPr lang="en-US" altLang="ko-KR" sz="2000" dirty="0" err="1">
                <a:solidFill>
                  <a:srgbClr val="3333FF"/>
                </a:solidFill>
              </a:rPr>
              <a:t>IoT</a:t>
            </a:r>
            <a:r>
              <a:rPr lang="en-US" altLang="ko-KR" sz="2000" dirty="0">
                <a:solidFill>
                  <a:srgbClr val="3333FF"/>
                </a:solidFill>
              </a:rPr>
              <a:t>-Cloud Service Visualization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818883" y="1957013"/>
            <a:ext cx="2371210" cy="357678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pic>
        <p:nvPicPr>
          <p:cNvPr id="13" name="Picture 2" descr="nuc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021" y="5196606"/>
            <a:ext cx="977156" cy="6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07544" y="5908967"/>
            <a:ext cx="2339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ko-KR" sz="2000" dirty="0">
                <a:solidFill>
                  <a:srgbClr val="3333FF"/>
                </a:solidFill>
              </a:rPr>
              <a:t>NUC Box </a:t>
            </a:r>
          </a:p>
          <a:p>
            <a:pPr algn="ctr">
              <a:lnSpc>
                <a:spcPct val="70000"/>
              </a:lnSpc>
            </a:pPr>
            <a:r>
              <a:rPr lang="en-US" altLang="ko-KR" sz="2000" dirty="0">
                <a:solidFill>
                  <a:srgbClr val="3333FF"/>
                </a:solidFill>
              </a:rPr>
              <a:t>for </a:t>
            </a:r>
            <a:r>
              <a:rPr lang="en-US" altLang="ko-KR" sz="2000" dirty="0" err="1">
                <a:solidFill>
                  <a:srgbClr val="3333FF"/>
                </a:solidFill>
              </a:rPr>
              <a:t>IoT</a:t>
            </a:r>
            <a:r>
              <a:rPr lang="en-US" altLang="ko-KR" sz="2000" dirty="0">
                <a:solidFill>
                  <a:srgbClr val="3333FF"/>
                </a:solidFill>
              </a:rPr>
              <a:t>-Cloud Hub 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0860" y="4029544"/>
            <a:ext cx="1085423" cy="7159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1" dirty="0"/>
              <a:t>Temperature/Humidity Sensor data</a:t>
            </a:r>
            <a:endParaRPr lang="ko-KR" altLang="en-US" sz="1351" dirty="0"/>
          </a:p>
        </p:txBody>
      </p:sp>
      <p:grpSp>
        <p:nvGrpSpPr>
          <p:cNvPr id="1025" name="그룹 1024"/>
          <p:cNvGrpSpPr/>
          <p:nvPr/>
        </p:nvGrpSpPr>
        <p:grpSpPr>
          <a:xfrm>
            <a:off x="4208745" y="2883872"/>
            <a:ext cx="2003892" cy="1638939"/>
            <a:chOff x="3571012" y="2051071"/>
            <a:chExt cx="2003892" cy="1638939"/>
          </a:xfrm>
        </p:grpSpPr>
        <p:pic>
          <p:nvPicPr>
            <p:cNvPr id="15" name="Picture 2" descr="nodejs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296" t="-4181" r="-2021" b="-6991"/>
            <a:stretch/>
          </p:blipFill>
          <p:spPr bwMode="auto">
            <a:xfrm>
              <a:off x="3571012" y="2051071"/>
              <a:ext cx="1590805" cy="989556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3615361" y="3043679"/>
              <a:ext cx="15788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Web Server Function</a:t>
              </a:r>
              <a:endParaRPr lang="ko-KR" altLang="en-US" dirty="0"/>
            </a:p>
          </p:txBody>
        </p:sp>
        <p:pic>
          <p:nvPicPr>
            <p:cNvPr id="29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4780602" y="2637465"/>
              <a:ext cx="794302" cy="593799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cxnSp>
        <p:nvCxnSpPr>
          <p:cNvPr id="31" name="꺾인 연결선 30"/>
          <p:cNvCxnSpPr>
            <a:stCxn id="15" idx="0"/>
            <a:endCxn id="73" idx="0"/>
          </p:cNvCxnSpPr>
          <p:nvPr/>
        </p:nvCxnSpPr>
        <p:spPr>
          <a:xfrm rot="16200000" flipV="1">
            <a:off x="2809640" y="689363"/>
            <a:ext cx="518259" cy="3870759"/>
          </a:xfrm>
          <a:prstGeom prst="bentConnector3">
            <a:avLst>
              <a:gd name="adj1" fmla="val 144109"/>
            </a:avLst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" descr="http://upload.wikimedia.org/wikipedia/commons/thumb/d/d2/Raspberry_Pi_Photo.jpg/1920px-Raspberry_Pi_Photo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488" y="5197479"/>
            <a:ext cx="786625" cy="58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88"/>
          <p:cNvSpPr txBox="1"/>
          <p:nvPr/>
        </p:nvSpPr>
        <p:spPr>
          <a:xfrm>
            <a:off x="2381801" y="2139746"/>
            <a:ext cx="2097810" cy="3002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351" dirty="0"/>
              <a:t>Sensor control message</a:t>
            </a:r>
            <a:endParaRPr lang="ko-KR" altLang="en-US" sz="1351" dirty="0"/>
          </a:p>
        </p:txBody>
      </p:sp>
      <p:cxnSp>
        <p:nvCxnSpPr>
          <p:cNvPr id="95" name="꺾인 연결선 94"/>
          <p:cNvCxnSpPr>
            <a:stCxn id="47" idx="0"/>
            <a:endCxn id="12" idx="0"/>
          </p:cNvCxnSpPr>
          <p:nvPr/>
        </p:nvCxnSpPr>
        <p:spPr>
          <a:xfrm rot="16200000" flipH="1" flipV="1">
            <a:off x="6451004" y="-91819"/>
            <a:ext cx="602315" cy="3495348"/>
          </a:xfrm>
          <a:prstGeom prst="bentConnector3">
            <a:avLst>
              <a:gd name="adj1" fmla="val -37954"/>
            </a:avLst>
          </a:prstGeom>
          <a:ln w="38100">
            <a:solidFill>
              <a:srgbClr val="FF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 99"/>
          <p:cNvCxnSpPr>
            <a:stCxn id="47" idx="0"/>
          </p:cNvCxnSpPr>
          <p:nvPr/>
        </p:nvCxnSpPr>
        <p:spPr>
          <a:xfrm rot="16200000" flipH="1" flipV="1">
            <a:off x="4878066" y="-1649353"/>
            <a:ext cx="617719" cy="6625820"/>
          </a:xfrm>
          <a:prstGeom prst="bentConnector3">
            <a:avLst>
              <a:gd name="adj1" fmla="val -37007"/>
            </a:avLst>
          </a:prstGeom>
          <a:ln w="38100">
            <a:solidFill>
              <a:srgbClr val="FF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5233033" y="789284"/>
            <a:ext cx="2097810" cy="3002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351" dirty="0"/>
              <a:t>Box provisioning / visibility</a:t>
            </a:r>
            <a:endParaRPr lang="ko-KR" altLang="en-US" sz="1351" dirty="0"/>
          </a:p>
        </p:txBody>
      </p:sp>
      <p:sp>
        <p:nvSpPr>
          <p:cNvPr id="43" name="직사각형 42"/>
          <p:cNvSpPr/>
          <p:nvPr/>
        </p:nvSpPr>
        <p:spPr>
          <a:xfrm>
            <a:off x="3910738" y="4523437"/>
            <a:ext cx="2209800" cy="6565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runc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226" y="4582722"/>
            <a:ext cx="809483" cy="56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1790862" y="2961679"/>
            <a:ext cx="1639844" cy="1492564"/>
            <a:chOff x="1764066" y="3872839"/>
            <a:chExt cx="1639844" cy="1492564"/>
          </a:xfrm>
        </p:grpSpPr>
        <p:sp>
          <p:nvSpPr>
            <p:cNvPr id="74" name="TextBox 73"/>
            <p:cNvSpPr txBox="1"/>
            <p:nvPr/>
          </p:nvSpPr>
          <p:spPr>
            <a:xfrm>
              <a:off x="1764066" y="4719072"/>
              <a:ext cx="15788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Data Transfer Function</a:t>
              </a:r>
              <a:endParaRPr lang="ko-KR" altLang="en-US" dirty="0"/>
            </a:p>
          </p:txBody>
        </p:sp>
        <p:pic>
          <p:nvPicPr>
            <p:cNvPr id="3" name="Picture 4" descr="samsung micro sd 32gb png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47" t="38413" r="32120" b="38438"/>
            <a:stretch/>
          </p:blipFill>
          <p:spPr bwMode="auto">
            <a:xfrm>
              <a:off x="1966348" y="3872839"/>
              <a:ext cx="1086944" cy="812999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6" descr="Image result for python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8504" y="4287414"/>
              <a:ext cx="595406" cy="595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TextBox 44"/>
          <p:cNvSpPr txBox="1"/>
          <p:nvPr/>
        </p:nvSpPr>
        <p:spPr>
          <a:xfrm>
            <a:off x="4656313" y="4498825"/>
            <a:ext cx="15788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/>
              <a:t>Docker</a:t>
            </a:r>
            <a:endParaRPr lang="en-US" altLang="ko-KR" sz="2000" dirty="0"/>
          </a:p>
          <a:p>
            <a:pPr algn="ctr"/>
            <a:r>
              <a:rPr lang="en-US" altLang="ko-KR" sz="2000" dirty="0"/>
              <a:t>Runtime</a:t>
            </a:r>
            <a:endParaRPr lang="ko-KR" altLang="en-US" sz="20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87FB181-5D10-5142-8FC6-3444FF420EB2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071135" y="3373109"/>
            <a:ext cx="1137610" cy="554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87FB181-5D10-5142-8FC6-3444FF420EB2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799550" y="3378650"/>
            <a:ext cx="1144501" cy="359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212">
            <a:extLst>
              <a:ext uri="{FF2B5EF4-FFF2-40B4-BE49-F238E27FC236}">
                <a16:creationId xmlns:a16="http://schemas.microsoft.com/office/drawing/2014/main" id="{8264CECD-85B9-464F-8945-FC2F137DBF5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0868" r="22330" b="23956"/>
          <a:stretch/>
        </p:blipFill>
        <p:spPr>
          <a:xfrm>
            <a:off x="8092100" y="1354698"/>
            <a:ext cx="815472" cy="982497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6479947" y="2972356"/>
            <a:ext cx="2295201" cy="1718347"/>
            <a:chOff x="6479947" y="2656320"/>
            <a:chExt cx="2295201" cy="1718347"/>
          </a:xfrm>
        </p:grpSpPr>
        <p:pic>
          <p:nvPicPr>
            <p:cNvPr id="11" name="Picture 2" descr="sitting human icon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9947" y="3528396"/>
              <a:ext cx="846271" cy="846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monitor illust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5452" y="2656320"/>
              <a:ext cx="1647218" cy="1435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33741" y="2770397"/>
              <a:ext cx="1466095" cy="786995"/>
            </a:xfrm>
            <a:prstGeom prst="rect">
              <a:avLst/>
            </a:prstGeom>
          </p:spPr>
        </p:pic>
        <p:pic>
          <p:nvPicPr>
            <p:cNvPr id="1048" name="Picture 8" descr="Related image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4525" y="3261827"/>
              <a:ext cx="550623" cy="568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7" name="꺾인 연결선 36"/>
          <p:cNvCxnSpPr>
            <a:stCxn id="33" idx="2"/>
            <a:endCxn id="3" idx="1"/>
          </p:cNvCxnSpPr>
          <p:nvPr/>
        </p:nvCxnSpPr>
        <p:spPr>
          <a:xfrm rot="5400000" flipH="1" flipV="1">
            <a:off x="1265567" y="3042400"/>
            <a:ext cx="401798" cy="1053356"/>
          </a:xfrm>
          <a:prstGeom prst="bentConnector4">
            <a:avLst>
              <a:gd name="adj1" fmla="val -56894"/>
              <a:gd name="adj2" fmla="val 80621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>
            <a:off x="294698" y="2365613"/>
            <a:ext cx="1628125" cy="1526230"/>
            <a:chOff x="318377" y="1039451"/>
            <a:chExt cx="1628125" cy="1526230"/>
          </a:xfrm>
        </p:grpSpPr>
        <p:pic>
          <p:nvPicPr>
            <p:cNvPr id="33" name="Picture 6" descr="temperature sensor png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" t="19752" r="18585" b="5046"/>
            <a:stretch/>
          </p:blipFill>
          <p:spPr bwMode="auto">
            <a:xfrm>
              <a:off x="318377" y="1491837"/>
              <a:ext cx="1290180" cy="951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mage result for python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1598" y="1970275"/>
              <a:ext cx="595406" cy="595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TextBox 72"/>
            <p:cNvSpPr txBox="1"/>
            <p:nvPr/>
          </p:nvSpPr>
          <p:spPr>
            <a:xfrm>
              <a:off x="367634" y="1039451"/>
              <a:ext cx="15788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Data Capture Function</a:t>
              </a:r>
              <a:endParaRPr lang="ko-KR" altLang="en-US" dirty="0"/>
            </a:p>
          </p:txBody>
        </p:sp>
      </p:grpSp>
      <p:pic>
        <p:nvPicPr>
          <p:cNvPr id="1034" name="Picture 10" descr="txt pngì ëí ì´ë¯¸ì§ ê²ìê²°ê³¼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366" y="3415460"/>
            <a:ext cx="516994" cy="51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beta3.finance.si/pics/cache_no/notebook.1411555873.png">
            <a:extLst>
              <a:ext uri="{FF2B5EF4-FFF2-40B4-BE49-F238E27FC236}">
                <a16:creationId xmlns:a16="http://schemas.microsoft.com/office/drawing/2014/main" id="{42DD606B-B818-CD4F-AB5C-3B9AF0AE2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957" y="5157590"/>
            <a:ext cx="828881" cy="66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99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 (본"/>
              </a:rPr>
              <a:t>At the Docker container in NUC (Webserver)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"/>
              </a:rPr>
              <a:t>$ cd ~/SmartX-mini/IoT-labs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"/>
              </a:rPr>
              <a:t>nodejs</a:t>
            </a:r>
            <a:r>
              <a:rPr lang="en-US" altLang="ko-KR" sz="1600" dirty="0">
                <a:solidFill>
                  <a:srgbClr val="FF0000"/>
                </a:solidFill>
                <a:latin typeface="맑은 고딕 (본"/>
              </a:rPr>
              <a:t> webserver.js</a:t>
            </a: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"/>
            </a:endParaRPr>
          </a:p>
          <a:p>
            <a:r>
              <a:rPr lang="en-US" altLang="ko-KR" sz="1800" dirty="0">
                <a:latin typeface="맑은 고딕 (본"/>
              </a:rPr>
              <a:t>At the Laptop (Tower)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"/>
              </a:rPr>
              <a:t>Open Web browser and go to http://&lt;IP_of_NUC&gt;</a:t>
            </a:r>
          </a:p>
          <a:p>
            <a:pPr marL="457200" lvl="1" indent="0">
              <a:buNone/>
            </a:pPr>
            <a:endParaRPr lang="en-US" altLang="ko-KR" dirty="0">
              <a:latin typeface="맑은 고딕 (본"/>
            </a:endParaRPr>
          </a:p>
          <a:p>
            <a:r>
              <a:rPr lang="en-US" altLang="ko-KR" sz="1800" dirty="0">
                <a:latin typeface="맑은 고딕 (본"/>
              </a:rPr>
              <a:t>At the </a:t>
            </a:r>
            <a:r>
              <a:rPr lang="en-US" altLang="ko-KR" sz="1800" dirty="0" err="1">
                <a:latin typeface="맑은 고딕 (본"/>
              </a:rPr>
              <a:t>Rpi</a:t>
            </a:r>
            <a:r>
              <a:rPr lang="en-US" altLang="ko-KR" sz="1800" dirty="0">
                <a:latin typeface="맑은 고딕 (본"/>
              </a:rPr>
              <a:t> (Sensor Data Capture and Transfer)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"/>
              </a:rPr>
              <a:t>$ cd ~/SmartX-mini/IoT-labs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"/>
              </a:rPr>
              <a:t>chmod</a:t>
            </a:r>
            <a:r>
              <a:rPr lang="en-US" altLang="ko-KR" sz="1600" dirty="0">
                <a:solidFill>
                  <a:srgbClr val="FF0000"/>
                </a:solidFill>
                <a:latin typeface="맑은 고딕 (본"/>
              </a:rPr>
              <a:t> +x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"/>
              </a:rPr>
              <a:t>process.sh</a:t>
            </a:r>
            <a:endParaRPr lang="en-US" altLang="ko-KR" sz="1600" dirty="0">
              <a:solidFill>
                <a:srgbClr val="FF0000"/>
              </a:solidFill>
              <a:latin typeface="맑은 고딕 (본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"/>
              </a:rPr>
              <a:t> ./process.sh</a:t>
            </a: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10" y="292387"/>
            <a:ext cx="1336547" cy="1097081"/>
          </a:xfrm>
          <a:prstGeom prst="rect">
            <a:avLst/>
          </a:prstGeom>
        </p:spPr>
      </p:pic>
      <p:pic>
        <p:nvPicPr>
          <p:cNvPr id="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laptop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194" y="43505"/>
            <a:ext cx="1341416" cy="100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4714" y="1903231"/>
            <a:ext cx="9119286" cy="3693319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8260" y="5617783"/>
            <a:ext cx="2464735" cy="124021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6230650" y="1079733"/>
            <a:ext cx="1230505" cy="80899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-2" y="0"/>
            <a:ext cx="5588878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4 Execute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IoT Web service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07172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21591" y="332719"/>
            <a:ext cx="5100820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ko-KR" sz="11500" b="1" dirty="0"/>
              <a:t>Review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66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460" y="8"/>
            <a:ext cx="3122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Lab Summary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700865" y="1881835"/>
            <a:ext cx="79419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With </a:t>
            </a:r>
            <a:r>
              <a:rPr lang="en-US" altLang="ko-KR" sz="2800" dirty="0" err="1" smtClean="0"/>
              <a:t>IoT</a:t>
            </a:r>
            <a:r>
              <a:rPr lang="en-US" altLang="ko-KR" sz="2800" dirty="0" smtClean="0"/>
              <a:t> </a:t>
            </a:r>
            <a:r>
              <a:rPr lang="en-US" altLang="ko-KR" sz="2800" dirty="0"/>
              <a:t>Lab, you have experimented </a:t>
            </a:r>
            <a:endParaRPr lang="en-US" altLang="ko-KR" sz="2800" dirty="0" smtClean="0"/>
          </a:p>
          <a:p>
            <a:pPr algn="ctr"/>
            <a:endParaRPr lang="en-US" altLang="ko-KR" sz="2800" dirty="0"/>
          </a:p>
          <a:p>
            <a:pPr marL="514350" indent="-514350">
              <a:buAutoNum type="arabicPeriod"/>
            </a:pPr>
            <a:r>
              <a:rPr lang="en-US" altLang="ko-KR" sz="2800" dirty="0" smtClean="0"/>
              <a:t>An example-based realization of </a:t>
            </a:r>
            <a:r>
              <a:rPr lang="en-US" altLang="ko-KR" sz="2800" b="1" dirty="0" smtClean="0"/>
              <a:t>container-based </a:t>
            </a:r>
            <a:r>
              <a:rPr lang="en-US" altLang="ko-KR" sz="2800" b="1" dirty="0" err="1" smtClean="0"/>
              <a:t>IoT</a:t>
            </a:r>
            <a:r>
              <a:rPr lang="en-US" altLang="ko-KR" sz="2800" b="1" dirty="0" smtClean="0"/>
              <a:t>-Cloud services</a:t>
            </a:r>
            <a:r>
              <a:rPr lang="en-US" altLang="ko-KR" sz="2800" dirty="0" smtClean="0"/>
              <a:t> that can sense and actuate distributed </a:t>
            </a:r>
            <a:r>
              <a:rPr lang="en-US" altLang="ko-KR" sz="2800" dirty="0" err="1" smtClean="0"/>
              <a:t>IoT</a:t>
            </a:r>
            <a:r>
              <a:rPr lang="en-US" altLang="ko-KR" sz="2800" dirty="0" smtClean="0"/>
              <a:t> devices (i.e., Boxes).</a:t>
            </a:r>
          </a:p>
          <a:p>
            <a:pPr marL="514350" indent="-514350">
              <a:buAutoNum type="arabicPeriod"/>
            </a:pPr>
            <a:endParaRPr lang="en-US" altLang="ko-KR" sz="2800" dirty="0"/>
          </a:p>
          <a:p>
            <a:pPr marL="514350" indent="-514350">
              <a:buAutoNum type="arabicPeriod"/>
            </a:pPr>
            <a:r>
              <a:rPr lang="en-US" altLang="ko-KR" sz="2800" dirty="0" smtClean="0"/>
              <a:t>For the cloud side, the required </a:t>
            </a:r>
            <a:r>
              <a:rPr lang="en-US" altLang="ko-KR" sz="2800" b="1" dirty="0" smtClean="0"/>
              <a:t>Web-app </a:t>
            </a:r>
            <a:r>
              <a:rPr lang="en-US" altLang="ko-KR" sz="2800" b="1" dirty="0"/>
              <a:t>server </a:t>
            </a:r>
            <a:r>
              <a:rPr lang="en-US" altLang="ko-KR" sz="2800" dirty="0" smtClean="0"/>
              <a:t>realization is supported by utilizing </a:t>
            </a:r>
            <a:r>
              <a:rPr lang="en-US" altLang="ko-KR" sz="2800" b="1" dirty="0" smtClean="0"/>
              <a:t>Node.js programming</a:t>
            </a:r>
            <a:r>
              <a:rPr lang="en-US" altLang="ko-KR" sz="2800" dirty="0" smtClean="0"/>
              <a:t>.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395347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57C59D9-3F5C-AB45-93CC-B41B3F0F1124}"/>
              </a:ext>
            </a:extLst>
          </p:cNvPr>
          <p:cNvSpPr/>
          <p:nvPr/>
        </p:nvSpPr>
        <p:spPr>
          <a:xfrm>
            <a:off x="493777" y="1198914"/>
            <a:ext cx="8092440" cy="1177247"/>
          </a:xfrm>
          <a:prstGeom prst="rect">
            <a:avLst/>
          </a:prstGeom>
          <a:noFill/>
        </p:spPr>
        <p:txBody>
          <a:bodyPr wrap="square" lIns="68580" tIns="34291" rIns="68580" bIns="34291">
            <a:spAutoFit/>
          </a:bodyPr>
          <a:lstStyle/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Thank You for Your Attention</a:t>
            </a:r>
          </a:p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Any Questions?</a:t>
            </a:r>
            <a:endParaRPr lang="ko-KR" altLang="en-US" sz="360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ED2CD4-54DE-1146-8F6B-8CDF80ED0B87}"/>
              </a:ext>
            </a:extLst>
          </p:cNvPr>
          <p:cNvSpPr/>
          <p:nvPr/>
        </p:nvSpPr>
        <p:spPr>
          <a:xfrm>
            <a:off x="4987186" y="4141422"/>
            <a:ext cx="3350918" cy="623250"/>
          </a:xfrm>
          <a:prstGeom prst="rect">
            <a:avLst/>
          </a:prstGeom>
          <a:noFill/>
        </p:spPr>
        <p:txBody>
          <a:bodyPr wrap="none" lIns="68580" tIns="34291" rIns="68580" bIns="34291">
            <a:spAutoFit/>
          </a:bodyPr>
          <a:lstStyle/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mini@smartx.kr</a:t>
            </a:r>
            <a:endParaRPr lang="ko-KR" altLang="en-US" sz="360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67EB9A5-3234-F94A-B2FD-ED5A281E3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07" y="2904185"/>
            <a:ext cx="3315788" cy="3351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119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23452" y="332719"/>
            <a:ext cx="5097101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ko-KR" sz="11500" b="1" dirty="0"/>
              <a:t>Theory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43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1"/>
          <p:cNvSpPr txBox="1">
            <a:spLocks noChangeArrowheads="1"/>
          </p:cNvSpPr>
          <p:nvPr/>
        </p:nvSpPr>
        <p:spPr bwMode="auto">
          <a:xfrm>
            <a:off x="17501" y="3154"/>
            <a:ext cx="7495337" cy="1261884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SmartX </a:t>
            </a:r>
            <a:r>
              <a:rPr kumimoji="0" lang="en-US" altLang="ko-KR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IoT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-Cloud </a:t>
            </a:r>
            <a: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Services 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with </a:t>
            </a:r>
            <a:r>
              <a:rPr kumimoji="0" lang="en-US" altLang="ko-KR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Micoservices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-based SaaS Applications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굴림" pitchFamily="50" charset="-127"/>
              <a:cs typeface="Times New Roman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079" y="4468922"/>
            <a:ext cx="3680069" cy="2350126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51" y="1426693"/>
            <a:ext cx="4392765" cy="2743475"/>
          </a:xfrm>
          <a:prstGeom prst="rect">
            <a:avLst/>
          </a:prstGeom>
        </p:spPr>
      </p:pic>
      <p:pic>
        <p:nvPicPr>
          <p:cNvPr id="57" name="Picture 2" descr="Shifter logo 300x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838" y="3580089"/>
            <a:ext cx="518619" cy="66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510" y="3046948"/>
            <a:ext cx="1203961" cy="1203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 descr="lxd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510" y="4748210"/>
            <a:ext cx="915746" cy="84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5436096" y="5559623"/>
            <a:ext cx="2440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Machine containers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844132" y="4641440"/>
            <a:ext cx="2374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application containers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556579" y="4071070"/>
            <a:ext cx="214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Process containers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pic>
        <p:nvPicPr>
          <p:cNvPr id="157708" name="Picture 12" descr="Xen-KVM logo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11"/>
          <a:stretch/>
        </p:blipFill>
        <p:spPr bwMode="auto">
          <a:xfrm>
            <a:off x="6372199" y="5890726"/>
            <a:ext cx="2008591" cy="71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/>
          <p:cNvSpPr txBox="1"/>
          <p:nvPr/>
        </p:nvSpPr>
        <p:spPr>
          <a:xfrm>
            <a:off x="7637109" y="5124869"/>
            <a:ext cx="1548680" cy="519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(Monster containers)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534452" y="6488668"/>
            <a:ext cx="1876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VM hypervisors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pic>
        <p:nvPicPr>
          <p:cNvPr id="19" name="Picture 2" descr="lbnl_singularity_logo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727" y="3845108"/>
            <a:ext cx="1400503" cy="79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encrypted-tbn2.gstatic.com/images?q=tbn:ANd9GcTpJMc-H-yuu_pnn8CMdf1j7IGtJsNPo4noZxtP_-uz-5DJ8l4G">
            <a:hlinkClick r:id="rId9"/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88" y="4521550"/>
            <a:ext cx="1182319" cy="107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194" name="Picture 2" descr="mesos에 대한 이미지 검색결과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290"/>
          <a:stretch/>
        </p:blipFill>
        <p:spPr bwMode="auto">
          <a:xfrm>
            <a:off x="967809" y="5928955"/>
            <a:ext cx="394787" cy="45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196" name="Picture 4" descr="docker swarm에 대한 이미지 검색결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07" y="5643985"/>
            <a:ext cx="740731" cy="61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76583" y="244034"/>
            <a:ext cx="1264882" cy="11297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652120" y="1430852"/>
            <a:ext cx="3389145" cy="1631216"/>
          </a:xfrm>
          <a:prstGeom prst="rect">
            <a:avLst/>
          </a:prstGeom>
          <a:solidFill>
            <a:schemeClr val="bg1">
              <a:alpha val="60000"/>
            </a:schemeClr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p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kumimoji="0" lang="en-US" altLang="ko-KR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Baremetal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kumimoji="0" lang="en-US" altLang="ko-KR" sz="32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ctr">
              <a:lnSpc>
                <a:spcPts val="4000"/>
              </a:lnSpc>
              <a:defRPr/>
            </a:pPr>
            <a:r>
              <a:rPr lang="en-US" altLang="ko-KR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ko-KR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ko-KR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(Container)</a:t>
            </a:r>
            <a:endParaRPr lang="ko-KR" altLang="en-US" sz="28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1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+ 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v</a:t>
            </a:r>
            <a:r>
              <a:rPr kumimoji="0" lang="en-US" altLang="ko-KR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(VM)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351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Picture 4" descr="C:\Users\sunny\Desktop\제목 없음.pn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5105841"/>
            <a:ext cx="6419538" cy="1635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제목 1"/>
          <p:cNvSpPr txBox="1">
            <a:spLocks/>
          </p:cNvSpPr>
          <p:nvPr/>
        </p:nvSpPr>
        <p:spPr>
          <a:xfrm>
            <a:off x="11430" y="57302"/>
            <a:ext cx="7371783" cy="74214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맑은 고딕" charset="0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charset="0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charset="0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charset="0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charset="0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lnSpc>
                <a:spcPts val="3600"/>
              </a:lnSpc>
            </a:pPr>
            <a:r>
              <a:rPr lang="en-US" altLang="ko-KR" sz="3600" dirty="0" smtClean="0">
                <a:latin typeface="Times New Roman" pitchFamily="18" charset="0"/>
                <a:cs typeface="Times New Roman" pitchFamily="18" charset="0"/>
              </a:rPr>
              <a:t>Open-Source-leveraged </a:t>
            </a:r>
            <a:r>
              <a:rPr kumimoji="0" lang="en-US" altLang="ko-KR" sz="36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Playgrounds</a:t>
            </a:r>
            <a:r>
              <a:rPr kumimoji="0" lang="en-US" altLang="ko-KR" sz="36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lnSpc>
                <a:spcPts val="3600"/>
              </a:lnSpc>
            </a:pPr>
            <a:r>
              <a:rPr kumimoji="0" lang="en-US" altLang="ko-KR" sz="20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ko-KR" sz="2800" dirty="0" err="1"/>
              <a:t>IoT</a:t>
            </a:r>
            <a:r>
              <a:rPr lang="en-US" altLang="ko-KR" sz="2800" dirty="0"/>
              <a:t>-</a:t>
            </a:r>
            <a:r>
              <a:rPr lang="en-US" altLang="ko-KR" sz="1800" dirty="0"/>
              <a:t>SDN/NFV</a:t>
            </a:r>
            <a:r>
              <a:rPr lang="en-US" altLang="ko-KR" sz="2800" dirty="0"/>
              <a:t>-Cloud </a:t>
            </a:r>
            <a:r>
              <a:rPr lang="en-US" altLang="ko-KR" sz="1800" dirty="0"/>
              <a:t>(HPC/BigData</a:t>
            </a:r>
            <a:r>
              <a:rPr lang="en-US" altLang="ko-KR" sz="1800" dirty="0" smtClean="0"/>
              <a:t>) </a:t>
            </a:r>
            <a:r>
              <a:rPr lang="en-US" altLang="ko-KR" sz="2800" dirty="0" smtClean="0"/>
              <a:t>Ready)</a:t>
            </a:r>
            <a:r>
              <a:rPr lang="ko-KR" altLang="en-US" dirty="0" smtClean="0"/>
              <a:t> </a:t>
            </a:r>
            <a:endParaRPr kumimoji="0" lang="ko-KR" altLang="en-US" sz="32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897" y="4436103"/>
            <a:ext cx="2934986" cy="828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4884037" y="2460403"/>
            <a:ext cx="2643158" cy="2380643"/>
            <a:chOff x="5521370" y="1776361"/>
            <a:chExt cx="3622629" cy="2895690"/>
          </a:xfrm>
        </p:grpSpPr>
        <p:grpSp>
          <p:nvGrpSpPr>
            <p:cNvPr id="9" name="그룹 8"/>
            <p:cNvGrpSpPr/>
            <p:nvPr/>
          </p:nvGrpSpPr>
          <p:grpSpPr>
            <a:xfrm>
              <a:off x="5521370" y="1776361"/>
              <a:ext cx="3622629" cy="2895690"/>
              <a:chOff x="6678907" y="904649"/>
              <a:chExt cx="3479271" cy="3178725"/>
            </a:xfrm>
          </p:grpSpPr>
          <p:sp>
            <p:nvSpPr>
              <p:cNvPr id="192" name="막힌 원호 191"/>
              <p:cNvSpPr/>
              <p:nvPr/>
            </p:nvSpPr>
            <p:spPr>
              <a:xfrm rot="15413484">
                <a:off x="8131128" y="2056323"/>
                <a:ext cx="1977478" cy="2076623"/>
              </a:xfrm>
              <a:prstGeom prst="blockArc">
                <a:avLst>
                  <a:gd name="adj1" fmla="val 17005291"/>
                  <a:gd name="adj2" fmla="val 2"/>
                  <a:gd name="adj3" fmla="val 8198"/>
                </a:avLst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41" name="그림 4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78907" y="904649"/>
                <a:ext cx="2213619" cy="2265182"/>
              </a:xfrm>
              <a:prstGeom prst="rect">
                <a:avLst/>
              </a:prstGeom>
            </p:spPr>
          </p:pic>
        </p:grpSp>
        <p:grpSp>
          <p:nvGrpSpPr>
            <p:cNvPr id="56" name="그룹 55"/>
            <p:cNvGrpSpPr/>
            <p:nvPr/>
          </p:nvGrpSpPr>
          <p:grpSpPr>
            <a:xfrm>
              <a:off x="5907348" y="3120398"/>
              <a:ext cx="1469255" cy="894850"/>
              <a:chOff x="4509220" y="620686"/>
              <a:chExt cx="2166872" cy="1887831"/>
            </a:xfrm>
          </p:grpSpPr>
          <p:sp>
            <p:nvSpPr>
              <p:cNvPr id="57" name="모서리가 둥근 직사각형 56"/>
              <p:cNvSpPr/>
              <p:nvPr/>
            </p:nvSpPr>
            <p:spPr>
              <a:xfrm>
                <a:off x="4509220" y="1374627"/>
                <a:ext cx="2166872" cy="113389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2000" b="1" dirty="0" smtClean="0">
                  <a:solidFill>
                    <a:srgbClr val="3333FF"/>
                  </a:solidFill>
                </a:endParaRPr>
              </a:p>
              <a:p>
                <a:pPr algn="ctr"/>
                <a:endParaRPr lang="ko-KR" altLang="en-US" sz="2000" b="1" dirty="0">
                  <a:solidFill>
                    <a:srgbClr val="3333FF"/>
                  </a:solidFill>
                </a:endParaRPr>
              </a:p>
            </p:txBody>
          </p:sp>
          <p:pic>
            <p:nvPicPr>
              <p:cNvPr id="58" name="Picture 4" descr="http://cfile22.uf.tistory.com/image/1531753B5077A4EA2F196F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0152" y="1844824"/>
                <a:ext cx="611721" cy="593275"/>
              </a:xfrm>
              <a:prstGeom prst="rect">
                <a:avLst/>
              </a:prstGeom>
              <a:solidFill>
                <a:schemeClr val="bg1"/>
              </a:solidFill>
              <a:extLst/>
            </p:spPr>
          </p:pic>
          <p:pic>
            <p:nvPicPr>
              <p:cNvPr id="59" name="Picture 7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2306" y="1833122"/>
                <a:ext cx="659774" cy="6597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434346"/>
                      </a:outerShdw>
                    </a:effectLst>
                  </a14:hiddenEffects>
                </a:ext>
              </a:extLst>
            </p:spPr>
          </p:pic>
          <p:pic>
            <p:nvPicPr>
              <p:cNvPr id="60" name="Picture 14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9711" y="1832061"/>
                <a:ext cx="683945" cy="6060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434346"/>
                      </a:outerShdw>
                    </a:effectLst>
                  </a14:hiddenEffects>
                </a:ext>
              </a:extLst>
            </p:spPr>
          </p:pic>
          <p:pic>
            <p:nvPicPr>
              <p:cNvPr id="61" name="Picture 3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4825" y="620686"/>
                <a:ext cx="1944471" cy="1211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49585" y="5257295"/>
            <a:ext cx="3910373" cy="1321036"/>
          </a:xfrm>
          <a:prstGeom prst="rect">
            <a:avLst/>
          </a:prstGeom>
        </p:spPr>
      </p:pic>
      <p:pic>
        <p:nvPicPr>
          <p:cNvPr id="189" name="Picture 3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973" y="5949280"/>
            <a:ext cx="806573" cy="698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Picture 5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451" y="5138751"/>
            <a:ext cx="797871" cy="666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65695" y="1463788"/>
            <a:ext cx="23864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SmartX</a:t>
            </a:r>
          </a:p>
          <a:p>
            <a:pPr algn="ctr"/>
            <a:r>
              <a:rPr lang="en-US" altLang="ko-KR" sz="3200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Playgrounds</a:t>
            </a:r>
            <a:endParaRPr lang="ko-KR" altLang="en-US" sz="3200" dirty="0">
              <a:solidFill>
                <a:srgbClr val="3333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1154180"/>
            <a:ext cx="5707041" cy="359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31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모서리가 둥근 직사각형 99"/>
          <p:cNvSpPr/>
          <p:nvPr/>
        </p:nvSpPr>
        <p:spPr>
          <a:xfrm>
            <a:off x="128983" y="2301359"/>
            <a:ext cx="3753463" cy="1976704"/>
          </a:xfrm>
          <a:prstGeom prst="roundRect">
            <a:avLst>
              <a:gd name="adj" fmla="val 4498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TextBox 1"/>
          <p:cNvSpPr txBox="1">
            <a:spLocks noChangeArrowheads="1"/>
          </p:cNvSpPr>
          <p:nvPr/>
        </p:nvSpPr>
        <p:spPr bwMode="auto">
          <a:xfrm>
            <a:off x="0" y="1460832"/>
            <a:ext cx="8709660" cy="73866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marR="0" lvl="0" indent="0" algn="ctr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KOREN SmartX Platform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을 활용한 선택된 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산업인터넷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 도메인에 대한 서비스 실증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: 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/>
            </a:r>
            <a:b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</a:br>
            <a:r>
              <a:rPr kumimoji="0" lang="ko-KR" alt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컨테이너 기반 </a:t>
            </a:r>
            <a:r>
              <a:rPr kumimoji="0" lang="en-US" altLang="ko-KR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Smart Air </a:t>
            </a:r>
            <a:r>
              <a:rPr kumimoji="0" lang="en-US" altLang="ko-KR" sz="27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IoT</a:t>
            </a:r>
            <a:r>
              <a:rPr kumimoji="0" lang="en-US" altLang="ko-KR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-Cloud </a:t>
            </a:r>
            <a:r>
              <a:rPr kumimoji="0" lang="ko-KR" alt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서비스</a:t>
            </a: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130355" y="4437273"/>
            <a:ext cx="1677215" cy="1631042"/>
          </a:xfrm>
          <a:prstGeom prst="roundRect">
            <a:avLst>
              <a:gd name="adj" fmla="val 4498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1937219" y="4437273"/>
            <a:ext cx="1677215" cy="1631042"/>
          </a:xfrm>
          <a:prstGeom prst="roundRect">
            <a:avLst>
              <a:gd name="adj" fmla="val 4498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1" name="Picture 11" descr="koren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807" y="6170120"/>
            <a:ext cx="978218" cy="235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11" descr="C:\Users\JRKim\Desktop\캡처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905" y="6116628"/>
            <a:ext cx="617794" cy="34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Picture 15" descr="gist_en_extened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200" y="6137848"/>
            <a:ext cx="371159" cy="29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21" y="6126236"/>
            <a:ext cx="689143" cy="323186"/>
          </a:xfrm>
          <a:prstGeom prst="rect">
            <a:avLst/>
          </a:prstGeom>
        </p:spPr>
      </p:pic>
      <p:pic>
        <p:nvPicPr>
          <p:cNvPr id="125" name="Picture 4" descr="로고혼용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596" y="6050316"/>
            <a:ext cx="1471872" cy="47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그림 1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795" y="6138084"/>
            <a:ext cx="299492" cy="299492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172" y="6136601"/>
            <a:ext cx="302458" cy="302458"/>
          </a:xfrm>
          <a:prstGeom prst="rect">
            <a:avLst/>
          </a:prstGeom>
        </p:spPr>
      </p:pic>
      <p:pic>
        <p:nvPicPr>
          <p:cNvPr id="128" name="그림 12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524" y="6097605"/>
            <a:ext cx="359038" cy="380448"/>
          </a:xfrm>
          <a:prstGeom prst="rect">
            <a:avLst/>
          </a:prstGeom>
        </p:spPr>
      </p:pic>
      <p:pic>
        <p:nvPicPr>
          <p:cNvPr id="129" name="그림 12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979" y="6151967"/>
            <a:ext cx="331957" cy="271724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799" y="6111857"/>
            <a:ext cx="262602" cy="351944"/>
          </a:xfrm>
          <a:prstGeom prst="rect">
            <a:avLst/>
          </a:prstGeom>
        </p:spPr>
      </p:pic>
      <p:pic>
        <p:nvPicPr>
          <p:cNvPr id="131" name="그림 13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638" y="6149667"/>
            <a:ext cx="279104" cy="276325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68023" y="1460074"/>
            <a:ext cx="881912" cy="700580"/>
            <a:chOff x="171977" y="71734"/>
            <a:chExt cx="1450974" cy="1061948"/>
          </a:xfrm>
        </p:grpSpPr>
        <p:pic>
          <p:nvPicPr>
            <p:cNvPr id="120" name="그림 119"/>
            <p:cNvPicPr>
              <a:picLocks noChangeAspect="1"/>
            </p:cNvPicPr>
            <p:nvPr/>
          </p:nvPicPr>
          <p:blipFill rotWithShape="1">
            <a:blip r:embed="rId15"/>
            <a:srcRect b="40934"/>
            <a:stretch/>
          </p:blipFill>
          <p:spPr>
            <a:xfrm>
              <a:off x="298928" y="71734"/>
              <a:ext cx="1146115" cy="607535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71977" y="489984"/>
              <a:ext cx="1450974" cy="643698"/>
            </a:xfrm>
            <a:prstGeom prst="rect">
              <a:avLst/>
            </a:prstGeom>
          </p:spPr>
        </p:pic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40980" y="1414355"/>
            <a:ext cx="1242820" cy="754954"/>
          </a:xfrm>
          <a:prstGeom prst="rect">
            <a:avLst/>
          </a:prstGeom>
        </p:spPr>
      </p:pic>
      <p:sp>
        <p:nvSpPr>
          <p:cNvPr id="91" name="모서리가 둥근 직사각형 108">
            <a:extLst>
              <a:ext uri="{FF2B5EF4-FFF2-40B4-BE49-F238E27FC236}">
                <a16:creationId xmlns:a16="http://schemas.microsoft.com/office/drawing/2014/main" id="{382D05F6-B54F-489C-96A4-6ABE51B09960}"/>
              </a:ext>
            </a:extLst>
          </p:cNvPr>
          <p:cNvSpPr/>
          <p:nvPr/>
        </p:nvSpPr>
        <p:spPr>
          <a:xfrm>
            <a:off x="3754750" y="4435552"/>
            <a:ext cx="1676075" cy="1632763"/>
          </a:xfrm>
          <a:prstGeom prst="roundRect">
            <a:avLst>
              <a:gd name="adj" fmla="val 4498"/>
            </a:avLst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2" name="Picture 2" descr="건국대학교 Authority Mark와 Communication Mark 이미지">
            <a:extLst>
              <a:ext uri="{FF2B5EF4-FFF2-40B4-BE49-F238E27FC236}">
                <a16:creationId xmlns:a16="http://schemas.microsoft.com/office/drawing/2014/main" id="{1C8E67DD-3097-4AA2-A7B7-6D77EEDAC0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6" r="19834" b="39889"/>
          <a:stretch/>
        </p:blipFill>
        <p:spPr bwMode="auto">
          <a:xfrm>
            <a:off x="5307822" y="4426445"/>
            <a:ext cx="171028" cy="16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164BB4D6-F0A3-4C4A-92A3-BFCC62A4F3A5}"/>
              </a:ext>
            </a:extLst>
          </p:cNvPr>
          <p:cNvSpPr txBox="1"/>
          <p:nvPr/>
        </p:nvSpPr>
        <p:spPr>
          <a:xfrm>
            <a:off x="3629131" y="4465332"/>
            <a:ext cx="1872554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Smart Air </a:t>
            </a:r>
            <a:r>
              <a:rPr kumimoji="0" lang="en-US" altLang="ko-KR" sz="675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IoT</a:t>
            </a: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-Cloud</a:t>
            </a:r>
            <a:r>
              <a:rPr kumimoji="0" lang="ko-KR" altLang="en-US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서비스</a:t>
            </a: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스마트폰</a:t>
            </a:r>
          </a:p>
        </p:txBody>
      </p:sp>
      <p:sp>
        <p:nvSpPr>
          <p:cNvPr id="94" name="사각형: 둥근 모서리 138">
            <a:extLst>
              <a:ext uri="{FF2B5EF4-FFF2-40B4-BE49-F238E27FC236}">
                <a16:creationId xmlns:a16="http://schemas.microsoft.com/office/drawing/2014/main" id="{A14723B0-460D-4118-A9F2-A366E36AA9C1}"/>
              </a:ext>
            </a:extLst>
          </p:cNvPr>
          <p:cNvSpPr/>
          <p:nvPr/>
        </p:nvSpPr>
        <p:spPr>
          <a:xfrm>
            <a:off x="3802197" y="5780155"/>
            <a:ext cx="1573713" cy="255932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1) 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스마트 폰에 연결된 먼지센서에서 발생한 데이터와 </a:t>
            </a: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GPS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값을 </a:t>
            </a: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Apache Kafka   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     Producer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를 통해 </a:t>
            </a: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Data Lake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로 전송</a:t>
            </a:r>
            <a:endParaRPr kumimoji="0" lang="en-US" altLang="ko-KR" sz="33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2) 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스마트 폰에서 촬영한 영상 데이터 </a:t>
            </a: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RTMP 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기반 비디오 스트리밍</a:t>
            </a:r>
          </a:p>
        </p:txBody>
      </p:sp>
      <p:sp>
        <p:nvSpPr>
          <p:cNvPr id="163" name="모서리가 둥근 직사각형 162"/>
          <p:cNvSpPr/>
          <p:nvPr/>
        </p:nvSpPr>
        <p:spPr>
          <a:xfrm>
            <a:off x="5550946" y="4446759"/>
            <a:ext cx="1677215" cy="1631042"/>
          </a:xfrm>
          <a:prstGeom prst="roundRect">
            <a:avLst>
              <a:gd name="adj" fmla="val 4498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4" name="모서리가 둥근 직사각형 163"/>
          <p:cNvSpPr/>
          <p:nvPr/>
        </p:nvSpPr>
        <p:spPr>
          <a:xfrm>
            <a:off x="7328482" y="4446222"/>
            <a:ext cx="1677215" cy="1636936"/>
          </a:xfrm>
          <a:prstGeom prst="roundRect">
            <a:avLst>
              <a:gd name="adj" fmla="val 4498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65" name="그룹 164"/>
          <p:cNvGrpSpPr/>
          <p:nvPr/>
        </p:nvGrpSpPr>
        <p:grpSpPr>
          <a:xfrm>
            <a:off x="5652060" y="4751236"/>
            <a:ext cx="1474984" cy="951110"/>
            <a:chOff x="2704352" y="711349"/>
            <a:chExt cx="5461228" cy="3791851"/>
          </a:xfrm>
        </p:grpSpPr>
        <p:pic>
          <p:nvPicPr>
            <p:cNvPr id="173" name="그림 172"/>
            <p:cNvPicPr>
              <a:picLocks noChangeAspect="1"/>
            </p:cNvPicPr>
            <p:nvPr/>
          </p:nvPicPr>
          <p:blipFill rotWithShape="1">
            <a:blip r:embed="rId19"/>
            <a:srcRect l="5450" r="2895"/>
            <a:stretch/>
          </p:blipFill>
          <p:spPr>
            <a:xfrm>
              <a:off x="2735723" y="711349"/>
              <a:ext cx="5429857" cy="1684110"/>
            </a:xfrm>
            <a:prstGeom prst="rect">
              <a:avLst/>
            </a:prstGeom>
          </p:spPr>
        </p:pic>
        <p:pic>
          <p:nvPicPr>
            <p:cNvPr id="174" name="그림 173"/>
            <p:cNvPicPr>
              <a:picLocks noChangeAspect="1"/>
            </p:cNvPicPr>
            <p:nvPr/>
          </p:nvPicPr>
          <p:blipFill rotWithShape="1">
            <a:blip r:embed="rId20"/>
            <a:srcRect l="17612" t="13646" r="602"/>
            <a:stretch/>
          </p:blipFill>
          <p:spPr>
            <a:xfrm>
              <a:off x="2704352" y="2706211"/>
              <a:ext cx="5344847" cy="1758913"/>
            </a:xfrm>
            <a:prstGeom prst="rect">
              <a:avLst/>
            </a:prstGeom>
          </p:spPr>
        </p:pic>
        <p:pic>
          <p:nvPicPr>
            <p:cNvPr id="172" name="그림 171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5576124" y="2749091"/>
              <a:ext cx="2589456" cy="1754109"/>
            </a:xfrm>
            <a:prstGeom prst="rect">
              <a:avLst/>
            </a:prstGeom>
          </p:spPr>
        </p:pic>
      </p:grpSp>
      <p:pic>
        <p:nvPicPr>
          <p:cNvPr id="166" name="그림 16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373787" y="4763739"/>
            <a:ext cx="1581899" cy="972874"/>
          </a:xfrm>
          <a:prstGeom prst="rect">
            <a:avLst/>
          </a:prstGeom>
        </p:spPr>
      </p:pic>
      <p:sp>
        <p:nvSpPr>
          <p:cNvPr id="167" name="TextBox 166"/>
          <p:cNvSpPr txBox="1"/>
          <p:nvPr/>
        </p:nvSpPr>
        <p:spPr>
          <a:xfrm>
            <a:off x="5519512" y="4446221"/>
            <a:ext cx="1584572" cy="3000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75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IoT</a:t>
            </a: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-Cloud </a:t>
            </a:r>
            <a:r>
              <a:rPr kumimoji="0" lang="ko-KR" altLang="en-US" sz="675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대응형</a:t>
            </a:r>
            <a:r>
              <a:rPr kumimoji="0" lang="ko-KR" altLang="en-US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67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SDN/Cloud </a:t>
            </a:r>
            <a:r>
              <a:rPr kumimoji="0" lang="ko-KR" altLang="en-US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기반의 </a:t>
            </a:r>
            <a:r>
              <a:rPr kumimoji="0" lang="ko-KR" altLang="en-US" sz="675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관제타워</a:t>
            </a:r>
            <a:r>
              <a:rPr kumimoji="0" lang="ko-KR" altLang="en-US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pic>
        <p:nvPicPr>
          <p:cNvPr id="168" name="Picture 15" descr="gist_en_extened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325" y="4422867"/>
            <a:ext cx="172834" cy="155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직사각형 169"/>
          <p:cNvSpPr/>
          <p:nvPr/>
        </p:nvSpPr>
        <p:spPr>
          <a:xfrm>
            <a:off x="7313237" y="4439611"/>
            <a:ext cx="1709248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75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SmartX</a:t>
            </a: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Control Room </a:t>
            </a:r>
            <a:r>
              <a:rPr kumimoji="0" lang="ko-KR" altLang="en-US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내의 </a:t>
            </a:r>
            <a:endParaRPr kumimoji="0" lang="en-US" altLang="ko-KR" sz="67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75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타일드</a:t>
            </a:r>
            <a:r>
              <a:rPr kumimoji="0" lang="ko-KR" altLang="en-US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디스플레이 기반의 가시화 </a:t>
            </a:r>
          </a:p>
        </p:txBody>
      </p:sp>
      <p:pic>
        <p:nvPicPr>
          <p:cNvPr id="177" name="그림 176">
            <a:extLst>
              <a:ext uri="{FF2B5EF4-FFF2-40B4-BE49-F238E27FC236}">
                <a16:creationId xmlns:a16="http://schemas.microsoft.com/office/drawing/2014/main" id="{94712A10-0F6F-4A89-B7C3-EBADC40E1DB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957254" y="4561221"/>
            <a:ext cx="1588595" cy="1479368"/>
          </a:xfrm>
          <a:prstGeom prst="rect">
            <a:avLst/>
          </a:prstGeom>
        </p:spPr>
      </p:pic>
      <p:pic>
        <p:nvPicPr>
          <p:cNvPr id="178" name="그림 177">
            <a:extLst>
              <a:ext uri="{FF2B5EF4-FFF2-40B4-BE49-F238E27FC236}">
                <a16:creationId xmlns:a16="http://schemas.microsoft.com/office/drawing/2014/main" id="{8FD83C18-B60A-40B5-B1B8-69EE242F891B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228" y="4423522"/>
            <a:ext cx="222834" cy="203172"/>
          </a:xfrm>
          <a:prstGeom prst="rect">
            <a:avLst/>
          </a:prstGeom>
        </p:spPr>
      </p:pic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51B727E7-8192-438B-823E-EBF127B53A89}"/>
              </a:ext>
            </a:extLst>
          </p:cNvPr>
          <p:cNvSpPr/>
          <p:nvPr/>
        </p:nvSpPr>
        <p:spPr>
          <a:xfrm>
            <a:off x="1960624" y="4465724"/>
            <a:ext cx="1606530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Smart Air </a:t>
            </a:r>
            <a:r>
              <a:rPr kumimoji="0" lang="en-US" altLang="ko-KR" sz="675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IoT</a:t>
            </a: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-Cloud </a:t>
            </a:r>
            <a:r>
              <a:rPr kumimoji="0" lang="ko-KR" altLang="en-US" sz="6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</a:t>
            </a: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Drone</a:t>
            </a:r>
            <a:endParaRPr kumimoji="0" lang="ko-KR" altLang="en-US" sz="67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81" name="그림 180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58" y="4653439"/>
            <a:ext cx="1567636" cy="745107"/>
          </a:xfrm>
          <a:prstGeom prst="rect">
            <a:avLst/>
          </a:prstGeom>
        </p:spPr>
      </p:pic>
      <p:grpSp>
        <p:nvGrpSpPr>
          <p:cNvPr id="182" name="그룹 181"/>
          <p:cNvGrpSpPr/>
          <p:nvPr/>
        </p:nvGrpSpPr>
        <p:grpSpPr>
          <a:xfrm>
            <a:off x="194403" y="5456468"/>
            <a:ext cx="799910" cy="625574"/>
            <a:chOff x="5456975" y="5257383"/>
            <a:chExt cx="1109635" cy="871487"/>
          </a:xfrm>
        </p:grpSpPr>
        <p:sp>
          <p:nvSpPr>
            <p:cNvPr id="183" name="모서리가 둥근 직사각형 182"/>
            <p:cNvSpPr/>
            <p:nvPr/>
          </p:nvSpPr>
          <p:spPr>
            <a:xfrm>
              <a:off x="5456975" y="5257383"/>
              <a:ext cx="1048074" cy="824864"/>
            </a:xfrm>
            <a:prstGeom prst="roundRect">
              <a:avLst/>
            </a:prstGeom>
            <a:solidFill>
              <a:schemeClr val="accent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4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5457934" y="5259909"/>
              <a:ext cx="1108676" cy="8689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75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동적 </a:t>
              </a:r>
              <a:r>
                <a:rPr kumimoji="0" lang="en-US" altLang="ko-KR" sz="375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IOT </a:t>
              </a:r>
              <a:r>
                <a:rPr kumimoji="0" lang="ko-KR" altLang="en-US" sz="375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대시보드 구현</a:t>
              </a:r>
              <a:endParaRPr kumimoji="0" lang="en-US" altLang="ko-KR" sz="3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7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1) GRAFANA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를 통한 데이터</a:t>
              </a: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/>
              </a:r>
              <a:b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</a:b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가시화</a:t>
              </a:r>
              <a:endPara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2) </a:t>
              </a:r>
              <a:r>
                <a:rPr kumimoji="0" lang="en-US" altLang="ko-KR" sz="338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InfluxDB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를 통한 데이터</a:t>
              </a: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</a:t>
              </a:r>
              <a:b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</a:b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  DB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연동</a:t>
              </a:r>
              <a:endPara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3) </a:t>
              </a:r>
              <a:r>
                <a:rPr kumimoji="0" lang="en-US" altLang="ko-KR" sz="338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Timeshift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를 이용한 실시간</a:t>
              </a: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/>
              </a:r>
              <a:b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</a:b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 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데이터 표시</a:t>
              </a:r>
              <a:endPara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4)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다양한 패널들을 이용한 </a:t>
              </a: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/>
              </a:r>
              <a:b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</a:b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 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가시성 향상 </a:t>
              </a:r>
              <a:endPara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85" name="그룹 184"/>
          <p:cNvGrpSpPr/>
          <p:nvPr/>
        </p:nvGrpSpPr>
        <p:grpSpPr>
          <a:xfrm>
            <a:off x="1014810" y="5461517"/>
            <a:ext cx="767842" cy="596662"/>
            <a:chOff x="6623550" y="5082640"/>
            <a:chExt cx="1066838" cy="975434"/>
          </a:xfrm>
        </p:grpSpPr>
        <p:sp>
          <p:nvSpPr>
            <p:cNvPr id="186" name="모서리가 둥근 직사각형 185"/>
            <p:cNvSpPr/>
            <p:nvPr/>
          </p:nvSpPr>
          <p:spPr>
            <a:xfrm>
              <a:off x="6623550" y="5082640"/>
              <a:ext cx="1064913" cy="973120"/>
            </a:xfrm>
            <a:prstGeom prst="round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6651627" y="5095155"/>
              <a:ext cx="1038761" cy="962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75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데이터 가시화 웹 구현</a:t>
              </a:r>
              <a:endParaRPr kumimoji="0" lang="en-US" altLang="ko-KR" sz="3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4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1) Bootstrap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기반 가벼운 웹 </a:t>
              </a: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/>
              </a:r>
              <a:b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</a:b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 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구축 및 </a:t>
              </a: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Bootstap.js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활용</a:t>
              </a:r>
              <a:endPara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2) Nginx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기반 반응 </a:t>
              </a: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Theme </a:t>
              </a:r>
              <a:b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</a:b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 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활용</a:t>
              </a:r>
              <a:endPara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3)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편리한 디자인으로 사용성</a:t>
              </a: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/>
              </a:r>
              <a:b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</a:b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 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개선</a:t>
              </a:r>
              <a:endPara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7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88" name="그림 187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90" y="4407975"/>
            <a:ext cx="161891" cy="216965"/>
          </a:xfrm>
          <a:prstGeom prst="rect">
            <a:avLst/>
          </a:prstGeom>
        </p:spPr>
      </p:pic>
      <p:sp>
        <p:nvSpPr>
          <p:cNvPr id="189" name="TextBox 188"/>
          <p:cNvSpPr txBox="1"/>
          <p:nvPr/>
        </p:nvSpPr>
        <p:spPr>
          <a:xfrm>
            <a:off x="76833" y="4447961"/>
            <a:ext cx="17523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Smart Air </a:t>
            </a:r>
            <a:r>
              <a:rPr kumimoji="0" lang="en-US" altLang="ko-KR" sz="675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IoT</a:t>
            </a: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-Cloud </a:t>
            </a:r>
            <a:r>
              <a:rPr kumimoji="0" lang="ko-KR" altLang="en-US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 </a:t>
            </a: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Dashboard</a:t>
            </a:r>
            <a:endParaRPr kumimoji="0" lang="ko-KR" altLang="en-US" sz="67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806948" y="4660652"/>
            <a:ext cx="1609484" cy="1075961"/>
          </a:xfrm>
          <a:prstGeom prst="rect">
            <a:avLst/>
          </a:prstGeom>
        </p:spPr>
      </p:pic>
      <p:pic>
        <p:nvPicPr>
          <p:cNvPr id="190" name="Picture 15" descr="gist_en_extened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494" y="4437925"/>
            <a:ext cx="172834" cy="155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사각형: 둥근 모서리 138">
            <a:extLst>
              <a:ext uri="{FF2B5EF4-FFF2-40B4-BE49-F238E27FC236}">
                <a16:creationId xmlns:a16="http://schemas.microsoft.com/office/drawing/2014/main" id="{A14723B0-460D-4118-A9F2-A366E36AA9C1}"/>
              </a:ext>
            </a:extLst>
          </p:cNvPr>
          <p:cNvSpPr/>
          <p:nvPr/>
        </p:nvSpPr>
        <p:spPr>
          <a:xfrm>
            <a:off x="5607028" y="5776512"/>
            <a:ext cx="1573713" cy="255932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1) 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종단 자원의 토폴로지</a:t>
            </a: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상태  정보 수집 및 가시화</a:t>
            </a:r>
            <a:endParaRPr kumimoji="0" lang="en-US" altLang="ko-KR" sz="33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2) OpenStack Neutron 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네트워크 토폴로지 정보 가시화</a:t>
            </a:r>
            <a:endParaRPr kumimoji="0" lang="en-US" altLang="ko-KR" sz="33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3) ONOS SDN 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제어기의  토폴로지 정보 가시화</a:t>
            </a:r>
          </a:p>
        </p:txBody>
      </p:sp>
      <p:sp>
        <p:nvSpPr>
          <p:cNvPr id="57" name="사각형: 둥근 모서리 138">
            <a:extLst>
              <a:ext uri="{FF2B5EF4-FFF2-40B4-BE49-F238E27FC236}">
                <a16:creationId xmlns:a16="http://schemas.microsoft.com/office/drawing/2014/main" id="{A14723B0-460D-4118-A9F2-A366E36AA9C1}"/>
              </a:ext>
            </a:extLst>
          </p:cNvPr>
          <p:cNvSpPr/>
          <p:nvPr/>
        </p:nvSpPr>
        <p:spPr>
          <a:xfrm>
            <a:off x="7386561" y="5785193"/>
            <a:ext cx="1573713" cy="255932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1) </a:t>
            </a:r>
            <a:r>
              <a:rPr kumimoji="0" lang="en-US" altLang="ko-KR" sz="338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SmartX</a:t>
            </a: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Playground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인프라와 서비스의 효과적인 관제를 위한 </a:t>
            </a: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Control Room 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구축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2) GIST 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사이트 내에 위치한 </a:t>
            </a:r>
            <a:r>
              <a:rPr kumimoji="0" lang="ko-KR" altLang="en-US" sz="338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타일드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디스플레이를 이용한 모니터링 지원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82258" y="2370612"/>
            <a:ext cx="3619940" cy="1907451"/>
          </a:xfrm>
          <a:prstGeom prst="rect">
            <a:avLst/>
          </a:prstGeom>
          <a:ln>
            <a:noFill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364" y="2301359"/>
            <a:ext cx="5000333" cy="197670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8" name="Picture 2" descr="전남대 캠퍼스에 대한 이미지 검색결과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844" y="2344615"/>
            <a:ext cx="930671" cy="9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1"/>
          <a:srcRect l="32585"/>
          <a:stretch/>
        </p:blipFill>
        <p:spPr>
          <a:xfrm>
            <a:off x="4041844" y="3323634"/>
            <a:ext cx="930671" cy="898817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E3D0CD5D-11A8-4A3C-95A2-11A65ED845A1}"/>
              </a:ext>
            </a:extLst>
          </p:cNvPr>
          <p:cNvSpPr/>
          <p:nvPr/>
        </p:nvSpPr>
        <p:spPr>
          <a:xfrm>
            <a:off x="5337049" y="2312950"/>
            <a:ext cx="2416046" cy="25391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Smart Air </a:t>
            </a:r>
            <a:r>
              <a:rPr kumimoji="0" lang="en-US" altLang="ko-KR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IoT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-Service Visualization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제목 9"/>
          <p:cNvSpPr>
            <a:spLocks noGrp="1"/>
          </p:cNvSpPr>
          <p:nvPr>
            <p:ph type="title"/>
          </p:nvPr>
        </p:nvSpPr>
        <p:spPr>
          <a:xfrm>
            <a:off x="21022" y="32732"/>
            <a:ext cx="6991897" cy="1236028"/>
          </a:xfrm>
        </p:spPr>
        <p:txBody>
          <a:bodyPr>
            <a:normAutofit/>
          </a:bodyPr>
          <a:lstStyle/>
          <a:p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Smart Air </a:t>
            </a:r>
            <a:r>
              <a:rPr lang="en-US" altLang="ko-KR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-Cloud Services </a:t>
            </a:r>
            <a:b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 </a:t>
            </a:r>
            <a:r>
              <a:rPr lang="en-US" altLang="ko-KR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SmartX</a:t>
            </a:r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Open Platform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17527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Node.js Web </a:t>
            </a:r>
            <a:r>
              <a:rPr lang="en-US" altLang="ko-KR" dirty="0"/>
              <a:t>Server </a:t>
            </a:r>
            <a:r>
              <a:rPr lang="en-US" altLang="ko-KR" dirty="0" smtClean="0"/>
              <a:t>Programming</a:t>
            </a:r>
            <a:endParaRPr lang="en-US" altLang="ko-KR" dirty="0"/>
          </a:p>
        </p:txBody>
      </p:sp>
      <p:grpSp>
        <p:nvGrpSpPr>
          <p:cNvPr id="2" name="그룹 1"/>
          <p:cNvGrpSpPr/>
          <p:nvPr/>
        </p:nvGrpSpPr>
        <p:grpSpPr>
          <a:xfrm>
            <a:off x="4285558" y="3117648"/>
            <a:ext cx="4113198" cy="1162450"/>
            <a:chOff x="323528" y="1573245"/>
            <a:chExt cx="8450088" cy="2038536"/>
          </a:xfrm>
        </p:grpSpPr>
        <p:grpSp>
          <p:nvGrpSpPr>
            <p:cNvPr id="6" name="그룹 5"/>
            <p:cNvGrpSpPr/>
            <p:nvPr/>
          </p:nvGrpSpPr>
          <p:grpSpPr>
            <a:xfrm>
              <a:off x="3949080" y="1573245"/>
              <a:ext cx="4824536" cy="2013384"/>
              <a:chOff x="4139952" y="1988840"/>
              <a:chExt cx="4824536" cy="2013384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4139952" y="1988840"/>
                <a:ext cx="4824536" cy="20133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4283968" y="2132856"/>
                <a:ext cx="1368152" cy="175907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Web</a:t>
                </a:r>
              </a:p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Server</a:t>
                </a:r>
              </a:p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(Daemon/</a:t>
                </a:r>
              </a:p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Service)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5868144" y="2132856"/>
                <a:ext cx="1368152" cy="175907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Server-side Script</a:t>
                </a:r>
              </a:p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(JSP, PHP, ASP, …)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7452320" y="2132856"/>
                <a:ext cx="1368152" cy="175907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Database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" name="직선 연결선 10"/>
              <p:cNvCxnSpPr>
                <a:stCxn id="8" idx="3"/>
                <a:endCxn id="9" idx="1"/>
              </p:cNvCxnSpPr>
              <p:nvPr/>
            </p:nvCxnSpPr>
            <p:spPr>
              <a:xfrm>
                <a:off x="5652120" y="3012394"/>
                <a:ext cx="216024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>
                <a:stCxn id="9" idx="3"/>
                <a:endCxn id="10" idx="1"/>
              </p:cNvCxnSpPr>
              <p:nvPr/>
            </p:nvCxnSpPr>
            <p:spPr>
              <a:xfrm>
                <a:off x="7236296" y="3012394"/>
                <a:ext cx="216024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그룹 12"/>
            <p:cNvGrpSpPr/>
            <p:nvPr/>
          </p:nvGrpSpPr>
          <p:grpSpPr>
            <a:xfrm>
              <a:off x="323528" y="1573245"/>
              <a:ext cx="1656184" cy="1581336"/>
              <a:chOff x="395536" y="2132856"/>
              <a:chExt cx="1656184" cy="1581336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395536" y="2132856"/>
                <a:ext cx="1656184" cy="15813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467544" y="2204864"/>
                <a:ext cx="1508494" cy="144016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Web Browser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593558" y="2835792"/>
                <a:ext cx="1256466" cy="73722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Client-side Script</a:t>
                </a:r>
              </a:p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(Java Script)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475928" y="1725645"/>
              <a:ext cx="1656184" cy="1581336"/>
              <a:chOff x="395536" y="2132856"/>
              <a:chExt cx="1656184" cy="1581336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395536" y="2132856"/>
                <a:ext cx="1656184" cy="15813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467544" y="2204864"/>
                <a:ext cx="1508494" cy="144016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Web Browser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593558" y="2835792"/>
                <a:ext cx="1256466" cy="73722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Client-side Script</a:t>
                </a:r>
              </a:p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(Java Script)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628328" y="1878045"/>
              <a:ext cx="1656184" cy="1581336"/>
              <a:chOff x="395536" y="2132856"/>
              <a:chExt cx="1656184" cy="1581336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395536" y="2132856"/>
                <a:ext cx="1656184" cy="15813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467544" y="2204864"/>
                <a:ext cx="1508494" cy="144016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Web Browser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593558" y="2835792"/>
                <a:ext cx="1256466" cy="73722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Client-side Script</a:t>
                </a:r>
              </a:p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(Java Script)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780728" y="2030445"/>
              <a:ext cx="1656184" cy="1581336"/>
              <a:chOff x="395536" y="2132856"/>
              <a:chExt cx="1656184" cy="1581336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395536" y="2132856"/>
                <a:ext cx="1656184" cy="15813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467544" y="2204864"/>
                <a:ext cx="1508494" cy="144016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Web Browser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593558" y="2835792"/>
                <a:ext cx="1256466" cy="73722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Client-side Script</a:t>
                </a:r>
              </a:p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(Java Script)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9" name="직선 연결선 48"/>
            <p:cNvCxnSpPr>
              <a:stCxn id="26" idx="3"/>
              <a:endCxn id="7" idx="1"/>
            </p:cNvCxnSpPr>
            <p:nvPr/>
          </p:nvCxnSpPr>
          <p:spPr>
            <a:xfrm flipV="1">
              <a:off x="2436912" y="2579937"/>
              <a:ext cx="1512168" cy="24117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54"/>
          <p:cNvGrpSpPr/>
          <p:nvPr/>
        </p:nvGrpSpPr>
        <p:grpSpPr>
          <a:xfrm>
            <a:off x="613684" y="805951"/>
            <a:ext cx="7785072" cy="2038536"/>
            <a:chOff x="606127" y="2587396"/>
            <a:chExt cx="7785072" cy="2038536"/>
          </a:xfrm>
        </p:grpSpPr>
        <p:sp>
          <p:nvSpPr>
            <p:cNvPr id="29" name="직사각형 28"/>
            <p:cNvSpPr/>
            <p:nvPr/>
          </p:nvSpPr>
          <p:spPr>
            <a:xfrm>
              <a:off x="3710679" y="2587396"/>
              <a:ext cx="4680520" cy="20133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854695" y="2731412"/>
              <a:ext cx="2808312" cy="1759076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Server-side JavaScript</a:t>
              </a:r>
            </a:p>
            <a:p>
              <a:pPr algn="ctr"/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6879031" y="2731412"/>
              <a:ext cx="1368152" cy="175907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Database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직선 연결선 31"/>
            <p:cNvCxnSpPr>
              <a:stCxn id="30" idx="3"/>
              <a:endCxn id="31" idx="1"/>
            </p:cNvCxnSpPr>
            <p:nvPr/>
          </p:nvCxnSpPr>
          <p:spPr>
            <a:xfrm>
              <a:off x="6663007" y="3610950"/>
              <a:ext cx="216024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그룹 32"/>
            <p:cNvGrpSpPr/>
            <p:nvPr/>
          </p:nvGrpSpPr>
          <p:grpSpPr>
            <a:xfrm>
              <a:off x="606127" y="2587396"/>
              <a:ext cx="1656184" cy="1581336"/>
              <a:chOff x="395536" y="2132856"/>
              <a:chExt cx="1656184" cy="1581336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395536" y="2132856"/>
                <a:ext cx="1656184" cy="15813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467544" y="2204864"/>
                <a:ext cx="1508494" cy="144016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Web Browser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593558" y="2835792"/>
                <a:ext cx="1256466" cy="73722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Client-side Script</a:t>
                </a:r>
              </a:p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(Java Script)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758527" y="2739796"/>
              <a:ext cx="1656184" cy="1581336"/>
              <a:chOff x="395536" y="2132856"/>
              <a:chExt cx="1656184" cy="1581336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395536" y="2132856"/>
                <a:ext cx="1656184" cy="15813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467544" y="2204864"/>
                <a:ext cx="1508494" cy="144016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Web Browser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593558" y="2835792"/>
                <a:ext cx="1256466" cy="73722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Client-side Script</a:t>
                </a:r>
              </a:p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(Java Script)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910927" y="2892196"/>
              <a:ext cx="1656184" cy="1581336"/>
              <a:chOff x="395536" y="2132856"/>
              <a:chExt cx="1656184" cy="1581336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395536" y="2132856"/>
                <a:ext cx="1656184" cy="15813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467544" y="2204864"/>
                <a:ext cx="1508494" cy="144016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Web Browser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593558" y="2835792"/>
                <a:ext cx="1256466" cy="73722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Client-side Script</a:t>
                </a:r>
              </a:p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(Java Script)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1063327" y="3044596"/>
              <a:ext cx="1656184" cy="1581336"/>
              <a:chOff x="395536" y="2132856"/>
              <a:chExt cx="1656184" cy="1581336"/>
            </a:xfrm>
          </p:grpSpPr>
          <p:sp>
            <p:nvSpPr>
              <p:cNvPr id="46" name="직사각형 45"/>
              <p:cNvSpPr/>
              <p:nvPr/>
            </p:nvSpPr>
            <p:spPr>
              <a:xfrm>
                <a:off x="395536" y="2132856"/>
                <a:ext cx="1656184" cy="15813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467544" y="2204864"/>
                <a:ext cx="1508494" cy="144016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Web Browser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593558" y="2835792"/>
                <a:ext cx="1256466" cy="73722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Client-side Script</a:t>
                </a:r>
              </a:p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(Java Script)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50" name="직선 연결선 49"/>
            <p:cNvCxnSpPr>
              <a:stCxn id="46" idx="3"/>
              <a:endCxn id="29" idx="1"/>
            </p:cNvCxnSpPr>
            <p:nvPr/>
          </p:nvCxnSpPr>
          <p:spPr>
            <a:xfrm flipV="1">
              <a:off x="2719511" y="3594088"/>
              <a:ext cx="991168" cy="24117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Picture 2" descr="nodejs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296" t="-4181" r="-2021" b="-6991"/>
            <a:stretch/>
          </p:blipFill>
          <p:spPr bwMode="auto">
            <a:xfrm>
              <a:off x="4424218" y="3396835"/>
              <a:ext cx="1590805" cy="989556"/>
            </a:xfrm>
            <a:prstGeom prst="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3" name="Picture 1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252" y="4540753"/>
            <a:ext cx="5171694" cy="2247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내용 개체 틀 2"/>
          <p:cNvSpPr txBox="1">
            <a:spLocks/>
          </p:cNvSpPr>
          <p:nvPr/>
        </p:nvSpPr>
        <p:spPr>
          <a:xfrm>
            <a:off x="152894" y="3370454"/>
            <a:ext cx="3492985" cy="3418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Node.js Pros: Server-side </a:t>
            </a:r>
            <a:r>
              <a:rPr lang="en-US" altLang="ko-KR" sz="1600" dirty="0"/>
              <a:t>JavaScript </a:t>
            </a:r>
            <a:r>
              <a:rPr lang="en-US" altLang="ko-KR" sz="1600" dirty="0">
                <a:sym typeface="Wingdings" panose="05000000000000000000" pitchFamily="2" charset="2"/>
              </a:rPr>
              <a:t> </a:t>
            </a:r>
            <a:r>
              <a:rPr lang="en-US" altLang="ko-KR" sz="1600" dirty="0" smtClean="0">
                <a:sym typeface="Wingdings" panose="05000000000000000000" pitchFamily="2" charset="2"/>
              </a:rPr>
              <a:t>High productivity; </a:t>
            </a:r>
            <a:r>
              <a:rPr lang="en-US" altLang="ko-KR" sz="1600" dirty="0" smtClean="0"/>
              <a:t>Single </a:t>
            </a:r>
            <a:r>
              <a:rPr lang="en-US" altLang="ko-KR" sz="1600" dirty="0"/>
              <a:t>thread, non-block I/O </a:t>
            </a:r>
            <a:r>
              <a:rPr lang="en-US" altLang="ko-KR" sz="1600" dirty="0">
                <a:sym typeface="Wingdings" panose="05000000000000000000" pitchFamily="2" charset="2"/>
              </a:rPr>
              <a:t> </a:t>
            </a:r>
            <a:r>
              <a:rPr lang="en-US" altLang="ko-KR" sz="1600" dirty="0" smtClean="0">
                <a:sym typeface="Wingdings" panose="05000000000000000000" pitchFamily="2" charset="2"/>
              </a:rPr>
              <a:t>light-weight and agile; no direct I/O  no process blocking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tx1"/>
                </a:solidFill>
              </a:rPr>
              <a:t>Node.js Cons: Single </a:t>
            </a:r>
            <a:r>
              <a:rPr lang="en-US" altLang="ko-KR" sz="1600" dirty="0">
                <a:solidFill>
                  <a:schemeClr val="tx1"/>
                </a:solidFill>
              </a:rPr>
              <a:t>thread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altLang="ko-KR" sz="1600" dirty="0" smtClean="0">
                <a:solidFill>
                  <a:schemeClr val="tx1"/>
                </a:solidFill>
                <a:sym typeface="Wingdings" panose="05000000000000000000" pitchFamily="2" charset="2"/>
              </a:rPr>
              <a:t>Complicated multi-process management for multi-core CPU efficiency; Overlapped event callback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altLang="ko-KR" sz="1600" dirty="0" smtClean="0">
                <a:solidFill>
                  <a:schemeClr val="tx1"/>
                </a:solidFill>
                <a:sym typeface="Wingdings" panose="05000000000000000000" pitchFamily="2" charset="2"/>
              </a:rPr>
              <a:t>callback hell; Memory management overhead due to Garbage Collection</a:t>
            </a:r>
            <a:endParaRPr lang="en-US" altLang="ko-KR" sz="1600" dirty="0">
              <a:latin typeface="맑은 고딕 (본문)"/>
            </a:endParaRPr>
          </a:p>
        </p:txBody>
      </p:sp>
    </p:spTree>
    <p:extLst>
      <p:ext uri="{BB962C8B-B14F-4D97-AF65-F5344CB8AC3E}">
        <p14:creationId xmlns:p14="http://schemas.microsoft.com/office/powerpoint/2010/main" val="1249042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1913244" y="5266152"/>
            <a:ext cx="7029361" cy="1196441"/>
          </a:xfrm>
          <a:prstGeom prst="roundRect">
            <a:avLst>
              <a:gd name="adj" fmla="val 0"/>
            </a:avLst>
          </a:prstGeom>
          <a:solidFill>
            <a:srgbClr val="ECECEC">
              <a:alpha val="49804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62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85052" y="1320838"/>
            <a:ext cx="8757553" cy="1628580"/>
          </a:xfrm>
          <a:prstGeom prst="roundRect">
            <a:avLst>
              <a:gd name="adj" fmla="val 6891"/>
            </a:avLst>
          </a:prstGeom>
          <a:solidFill>
            <a:schemeClr val="accent3">
              <a:lumMod val="20000"/>
              <a:lumOff val="80000"/>
              <a:alpha val="49804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62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317033" y="2954894"/>
            <a:ext cx="1594933" cy="2181563"/>
          </a:xfrm>
          <a:prstGeom prst="roundRect">
            <a:avLst>
              <a:gd name="adj" fmla="val 4552"/>
            </a:avLst>
          </a:prstGeom>
          <a:solidFill>
            <a:schemeClr val="accent3">
              <a:lumMod val="20000"/>
              <a:lumOff val="80000"/>
              <a:alpha val="49804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62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85051" y="3064962"/>
            <a:ext cx="1728192" cy="3397631"/>
          </a:xfrm>
          <a:prstGeom prst="roundRect">
            <a:avLst>
              <a:gd name="adj" fmla="val 0"/>
            </a:avLst>
          </a:prstGeom>
          <a:solidFill>
            <a:srgbClr val="ECECEC">
              <a:alpha val="49804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62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1971596" y="3092206"/>
            <a:ext cx="5200645" cy="2069912"/>
            <a:chOff x="2144689" y="2850878"/>
            <a:chExt cx="5862959" cy="2238944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749" r="74703" b="38710"/>
            <a:stretch>
              <a:fillRect/>
            </a:stretch>
          </p:blipFill>
          <p:spPr>
            <a:xfrm>
              <a:off x="2144689" y="3434636"/>
              <a:ext cx="1169517" cy="641923"/>
            </a:xfrm>
            <a:prstGeom prst="rect">
              <a:avLst/>
            </a:prstGeom>
          </p:spPr>
        </p:pic>
        <p:sp>
          <p:nvSpPr>
            <p:cNvPr id="44" name="모서리가 둥근 직사각형 25"/>
            <p:cNvSpPr/>
            <p:nvPr/>
          </p:nvSpPr>
          <p:spPr>
            <a:xfrm>
              <a:off x="2276408" y="4076560"/>
              <a:ext cx="1201320" cy="15104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Concentrator</a:t>
              </a:r>
              <a:r>
                <a:rPr kumimoji="0" lang="en-US" altLang="ko-KR" sz="738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</a:t>
              </a:r>
              <a:endParaRPr kumimoji="0" lang="ko-KR" altLang="en-US" sz="73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>
              <a:off x="2800582" y="4293749"/>
              <a:ext cx="144175" cy="3776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46" name="타원 45"/>
            <p:cNvSpPr/>
            <p:nvPr/>
          </p:nvSpPr>
          <p:spPr>
            <a:xfrm>
              <a:off x="2806809" y="4373667"/>
              <a:ext cx="144175" cy="3776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47" name="타원 46"/>
            <p:cNvSpPr/>
            <p:nvPr/>
          </p:nvSpPr>
          <p:spPr>
            <a:xfrm>
              <a:off x="2800582" y="4453583"/>
              <a:ext cx="144175" cy="3776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48" name="모서리가 둥근 직사각형 29"/>
            <p:cNvSpPr/>
            <p:nvPr/>
          </p:nvSpPr>
          <p:spPr>
            <a:xfrm>
              <a:off x="2280608" y="4555187"/>
              <a:ext cx="1201320" cy="302082"/>
            </a:xfrm>
            <a:prstGeom prst="roundRect">
              <a:avLst>
                <a:gd name="adj" fmla="val 6535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73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49" name="모서리가 둥근 직사각형 30"/>
            <p:cNvSpPr/>
            <p:nvPr/>
          </p:nvSpPr>
          <p:spPr>
            <a:xfrm>
              <a:off x="2330429" y="4592948"/>
              <a:ext cx="1105337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SDN Switch Agent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50" name="모서리가 둥근 직사각형 31"/>
            <p:cNvSpPr/>
            <p:nvPr/>
          </p:nvSpPr>
          <p:spPr>
            <a:xfrm>
              <a:off x="2276011" y="2850878"/>
              <a:ext cx="1201320" cy="15104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Concentrator</a:t>
              </a:r>
              <a:r>
                <a:rPr kumimoji="0" lang="en-US" altLang="ko-KR" sz="738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</a:t>
              </a:r>
              <a:endParaRPr kumimoji="0" lang="ko-KR" altLang="en-US" sz="73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51" name="모서리가 둥근 직사각형 32"/>
            <p:cNvSpPr/>
            <p:nvPr/>
          </p:nvSpPr>
          <p:spPr>
            <a:xfrm>
              <a:off x="3826855" y="2850878"/>
              <a:ext cx="1201320" cy="15104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Gateway</a:t>
              </a:r>
              <a:r>
                <a:rPr kumimoji="0" lang="en-US" altLang="ko-KR" sz="738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</a:t>
              </a:r>
              <a:endParaRPr kumimoji="0" lang="ko-KR" altLang="en-US" sz="73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52" name="타원 51"/>
            <p:cNvSpPr/>
            <p:nvPr/>
          </p:nvSpPr>
          <p:spPr>
            <a:xfrm>
              <a:off x="4336150" y="3068645"/>
              <a:ext cx="144175" cy="3776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53" name="타원 52"/>
            <p:cNvSpPr/>
            <p:nvPr/>
          </p:nvSpPr>
          <p:spPr>
            <a:xfrm>
              <a:off x="4342377" y="3148562"/>
              <a:ext cx="144175" cy="3776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4336150" y="3225429"/>
              <a:ext cx="144175" cy="3776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55" name="모서리가 둥근 직사각형 36"/>
            <p:cNvSpPr/>
            <p:nvPr/>
          </p:nvSpPr>
          <p:spPr>
            <a:xfrm>
              <a:off x="3826855" y="3472396"/>
              <a:ext cx="1201320" cy="1397127"/>
            </a:xfrm>
            <a:prstGeom prst="roundRect">
              <a:avLst>
                <a:gd name="adj" fmla="val 2616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73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56" name="모서리가 둥근 직사각형 37"/>
            <p:cNvSpPr/>
            <p:nvPr/>
          </p:nvSpPr>
          <p:spPr>
            <a:xfrm>
              <a:off x="5316657" y="3472396"/>
              <a:ext cx="1201320" cy="1397127"/>
            </a:xfrm>
            <a:prstGeom prst="roundRect">
              <a:avLst>
                <a:gd name="adj" fmla="val 2616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175" cap="sq"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57" name="모서리가 둥근 직사각형 38"/>
            <p:cNvSpPr/>
            <p:nvPr/>
          </p:nvSpPr>
          <p:spPr>
            <a:xfrm>
              <a:off x="6806325" y="4548034"/>
              <a:ext cx="1201320" cy="377342"/>
            </a:xfrm>
            <a:prstGeom prst="roundRect">
              <a:avLst>
                <a:gd name="adj" fmla="val 2616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58" name="모서리가 둥근 직사각형 39"/>
            <p:cNvSpPr/>
            <p:nvPr/>
          </p:nvSpPr>
          <p:spPr>
            <a:xfrm>
              <a:off x="6854384" y="4575593"/>
              <a:ext cx="1105337" cy="226561"/>
            </a:xfrm>
            <a:prstGeom prst="roundRect">
              <a:avLst>
                <a:gd name="adj" fmla="val 7661"/>
              </a:avLst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-Optimized</a:t>
              </a: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SDN Controller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59" name="모서리가 둥근 직사각형 40"/>
            <p:cNvSpPr/>
            <p:nvPr/>
          </p:nvSpPr>
          <p:spPr>
            <a:xfrm>
              <a:off x="3874781" y="4594999"/>
              <a:ext cx="1105337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Conv. Box Agent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60" name="모서리가 둥근 직사각형 41"/>
            <p:cNvSpPr/>
            <p:nvPr/>
          </p:nvSpPr>
          <p:spPr>
            <a:xfrm>
              <a:off x="5364583" y="4594999"/>
              <a:ext cx="1105337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Conv. Box Agent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61" name="모서리가 둥근 직사각형 42"/>
            <p:cNvSpPr/>
            <p:nvPr/>
          </p:nvSpPr>
          <p:spPr>
            <a:xfrm>
              <a:off x="3874781" y="4416401"/>
              <a:ext cx="1105337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SDN Virtual Switch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62" name="모서리가 둥근 직사각형 43"/>
            <p:cNvSpPr/>
            <p:nvPr/>
          </p:nvSpPr>
          <p:spPr>
            <a:xfrm>
              <a:off x="5373686" y="4416401"/>
              <a:ext cx="1105337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SDN Virtual Switch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63" name="모서리가 둥근 직사각형 44"/>
            <p:cNvSpPr/>
            <p:nvPr/>
          </p:nvSpPr>
          <p:spPr>
            <a:xfrm>
              <a:off x="3874781" y="4242904"/>
              <a:ext cx="312343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VM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64" name="모서리가 둥근 직사각형 45"/>
            <p:cNvSpPr/>
            <p:nvPr/>
          </p:nvSpPr>
          <p:spPr>
            <a:xfrm>
              <a:off x="4215775" y="4242904"/>
              <a:ext cx="312343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VM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65" name="모서리가 둥근 직사각형 46"/>
            <p:cNvSpPr/>
            <p:nvPr/>
          </p:nvSpPr>
          <p:spPr>
            <a:xfrm>
              <a:off x="4560579" y="4242904"/>
              <a:ext cx="408448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4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Container</a:t>
              </a:r>
              <a:endParaRPr kumimoji="0" lang="ko-KR" altLang="en-US" sz="554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66" name="모서리가 둥근 직사각형 47"/>
            <p:cNvSpPr/>
            <p:nvPr/>
          </p:nvSpPr>
          <p:spPr>
            <a:xfrm>
              <a:off x="5375673" y="4242904"/>
              <a:ext cx="312343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VM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67" name="모서리가 둥근 직사각형 48"/>
            <p:cNvSpPr/>
            <p:nvPr/>
          </p:nvSpPr>
          <p:spPr>
            <a:xfrm>
              <a:off x="5716665" y="4242904"/>
              <a:ext cx="312343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VM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68" name="모서리가 둥근 직사각형 49"/>
            <p:cNvSpPr/>
            <p:nvPr/>
          </p:nvSpPr>
          <p:spPr>
            <a:xfrm>
              <a:off x="6061470" y="4242904"/>
              <a:ext cx="408448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4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Container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69" name="모서리가 둥근 직사각형 50"/>
            <p:cNvSpPr/>
            <p:nvPr/>
          </p:nvSpPr>
          <p:spPr>
            <a:xfrm>
              <a:off x="3874781" y="4059204"/>
              <a:ext cx="1105337" cy="151041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4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Connectivity Manager</a:t>
              </a:r>
              <a:endParaRPr kumimoji="0" lang="ko-KR" altLang="en-US" sz="554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70" name="모서리가 둥근 직사각형 51"/>
            <p:cNvSpPr/>
            <p:nvPr/>
          </p:nvSpPr>
          <p:spPr>
            <a:xfrm>
              <a:off x="5368464" y="3879419"/>
              <a:ext cx="1105337" cy="151041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Input Adapter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71" name="모서리가 둥근 직사각형 52"/>
            <p:cNvSpPr/>
            <p:nvPr/>
          </p:nvSpPr>
          <p:spPr>
            <a:xfrm>
              <a:off x="5364583" y="4058500"/>
              <a:ext cx="1105337" cy="151041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I-CDN Agent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72" name="모서리가 둥근 직사각형 53"/>
            <p:cNvSpPr/>
            <p:nvPr/>
          </p:nvSpPr>
          <p:spPr>
            <a:xfrm>
              <a:off x="5371075" y="3493960"/>
              <a:ext cx="1095096" cy="36020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CEP Framework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73" name="모서리가 둥근 직사각형 54"/>
            <p:cNvSpPr/>
            <p:nvPr/>
          </p:nvSpPr>
          <p:spPr>
            <a:xfrm>
              <a:off x="3874779" y="3522410"/>
              <a:ext cx="889746" cy="506186"/>
            </a:xfrm>
            <a:prstGeom prst="roundRect">
              <a:avLst>
                <a:gd name="adj" fmla="val 4311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DPI Framework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74" name="모서리가 둥근 직사각형 55"/>
            <p:cNvSpPr/>
            <p:nvPr/>
          </p:nvSpPr>
          <p:spPr>
            <a:xfrm>
              <a:off x="4787884" y="3523595"/>
              <a:ext cx="198724" cy="506186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9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I-CDNQ</a:t>
              </a:r>
              <a:endParaRPr kumimoji="0" lang="ko-KR" altLang="en-US" sz="369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443411" y="4738887"/>
              <a:ext cx="961163" cy="1075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46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646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Concentrator</a:t>
              </a:r>
              <a:endParaRPr kumimoji="0" lang="ko-KR" altLang="en-US" sz="646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090373" y="4758496"/>
              <a:ext cx="961163" cy="1075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46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646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Gateway</a:t>
              </a:r>
              <a:endParaRPr kumimoji="0" lang="ko-KR" altLang="en-US" sz="646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700991" y="4760098"/>
              <a:ext cx="961163" cy="1075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46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646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Core</a:t>
              </a:r>
              <a:endParaRPr kumimoji="0" lang="ko-KR" altLang="en-US" sz="646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79" name="모서리가 둥근 직사각형 60"/>
            <p:cNvSpPr/>
            <p:nvPr/>
          </p:nvSpPr>
          <p:spPr>
            <a:xfrm>
              <a:off x="6802577" y="3396875"/>
              <a:ext cx="1201320" cy="1058716"/>
            </a:xfrm>
            <a:prstGeom prst="roundRect">
              <a:avLst>
                <a:gd name="adj" fmla="val 2616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80" name="모서리가 둥근 직사각형 61"/>
            <p:cNvSpPr/>
            <p:nvPr/>
          </p:nvSpPr>
          <p:spPr>
            <a:xfrm>
              <a:off x="6854384" y="3966873"/>
              <a:ext cx="1105337" cy="169902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4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G/W, Core</a:t>
              </a: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4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Lifecycle Manager</a:t>
              </a:r>
              <a:endParaRPr kumimoji="0" lang="ko-KR" altLang="en-US" sz="554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81" name="모서리가 둥근 직사각형 62"/>
            <p:cNvSpPr/>
            <p:nvPr/>
          </p:nvSpPr>
          <p:spPr>
            <a:xfrm>
              <a:off x="6854384" y="3784680"/>
              <a:ext cx="1105337" cy="151041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I-CDN Manager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82" name="모서리가 둥근 직사각형 63"/>
            <p:cNvSpPr/>
            <p:nvPr/>
          </p:nvSpPr>
          <p:spPr>
            <a:xfrm>
              <a:off x="6854384" y="3611183"/>
              <a:ext cx="1105337" cy="151041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Orchestration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83" name="모서리가 둥근 직사각형 64"/>
            <p:cNvSpPr/>
            <p:nvPr/>
          </p:nvSpPr>
          <p:spPr>
            <a:xfrm>
              <a:off x="6854384" y="3439737"/>
              <a:ext cx="1105337" cy="151041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DashBoard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046485" y="4350019"/>
              <a:ext cx="961163" cy="922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4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554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Orchestration</a:t>
              </a:r>
              <a:endParaRPr kumimoji="0" lang="ko-KR" altLang="en-US" sz="554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cxnSp>
          <p:nvCxnSpPr>
            <p:cNvPr id="85" name="직선 연결선 84"/>
            <p:cNvCxnSpPr>
              <a:stCxn id="50" idx="3"/>
              <a:endCxn id="51" idx="1"/>
            </p:cNvCxnSpPr>
            <p:nvPr/>
          </p:nvCxnSpPr>
          <p:spPr>
            <a:xfrm>
              <a:off x="3477331" y="2926398"/>
              <a:ext cx="349525" cy="0"/>
            </a:xfrm>
            <a:prstGeom prst="line">
              <a:avLst/>
            </a:prstGeom>
            <a:ln w="2222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꺾인 연결선 67"/>
            <p:cNvCxnSpPr>
              <a:stCxn id="60" idx="3"/>
              <a:endCxn id="89" idx="1"/>
            </p:cNvCxnSpPr>
            <p:nvPr/>
          </p:nvCxnSpPr>
          <p:spPr>
            <a:xfrm flipV="1">
              <a:off x="6469920" y="4246491"/>
              <a:ext cx="384465" cy="424029"/>
            </a:xfrm>
            <a:prstGeom prst="bentConnector3">
              <a:avLst>
                <a:gd name="adj1" fmla="val 50000"/>
              </a:avLst>
            </a:prstGeom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hape 67"/>
            <p:cNvCxnSpPr>
              <a:stCxn id="59" idx="3"/>
            </p:cNvCxnSpPr>
            <p:nvPr/>
          </p:nvCxnSpPr>
          <p:spPr>
            <a:xfrm>
              <a:off x="4980117" y="4670519"/>
              <a:ext cx="192232" cy="312284"/>
            </a:xfrm>
            <a:prstGeom prst="bentConnector2">
              <a:avLst/>
            </a:prstGeom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꺾인 연결선 69"/>
            <p:cNvCxnSpPr/>
            <p:nvPr/>
          </p:nvCxnSpPr>
          <p:spPr>
            <a:xfrm flipV="1">
              <a:off x="5172350" y="4680721"/>
              <a:ext cx="1489802" cy="302082"/>
            </a:xfrm>
            <a:prstGeom prst="bentConnector3">
              <a:avLst>
                <a:gd name="adj1" fmla="val 100114"/>
              </a:avLst>
            </a:prstGeom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모서리가 둥근 직사각형 70"/>
            <p:cNvSpPr/>
            <p:nvPr/>
          </p:nvSpPr>
          <p:spPr>
            <a:xfrm>
              <a:off x="6854384" y="4170977"/>
              <a:ext cx="1105337" cy="151024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4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Cloud Orchestration</a:t>
              </a:r>
              <a:endParaRPr kumimoji="0" lang="ko-KR" altLang="en-US" sz="554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cxnSp>
          <p:nvCxnSpPr>
            <p:cNvPr id="90" name="직선 연결선 89"/>
            <p:cNvCxnSpPr>
              <a:endCxn id="69" idx="1"/>
            </p:cNvCxnSpPr>
            <p:nvPr/>
          </p:nvCxnSpPr>
          <p:spPr>
            <a:xfrm>
              <a:off x="3298084" y="3661197"/>
              <a:ext cx="576697" cy="473527"/>
            </a:xfrm>
            <a:prstGeom prst="line">
              <a:avLst/>
            </a:prstGeom>
            <a:ln w="2222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>
              <a:stCxn id="49" idx="3"/>
              <a:endCxn id="69" idx="1"/>
            </p:cNvCxnSpPr>
            <p:nvPr/>
          </p:nvCxnSpPr>
          <p:spPr>
            <a:xfrm flipV="1">
              <a:off x="3435765" y="4134724"/>
              <a:ext cx="439016" cy="533744"/>
            </a:xfrm>
            <a:prstGeom prst="line">
              <a:avLst/>
            </a:prstGeom>
            <a:ln w="2222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>
              <a:stCxn id="44" idx="3"/>
              <a:endCxn id="69" idx="1"/>
            </p:cNvCxnSpPr>
            <p:nvPr/>
          </p:nvCxnSpPr>
          <p:spPr>
            <a:xfrm flipV="1">
              <a:off x="3477728" y="4134725"/>
              <a:ext cx="397053" cy="17355"/>
            </a:xfrm>
            <a:prstGeom prst="line">
              <a:avLst/>
            </a:prstGeom>
            <a:ln w="2222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74"/>
            <p:cNvCxnSpPr>
              <a:stCxn id="51" idx="3"/>
              <a:endCxn id="71" idx="1"/>
            </p:cNvCxnSpPr>
            <p:nvPr/>
          </p:nvCxnSpPr>
          <p:spPr>
            <a:xfrm>
              <a:off x="5028176" y="2926398"/>
              <a:ext cx="336407" cy="1207622"/>
            </a:xfrm>
            <a:prstGeom prst="bentConnector3">
              <a:avLst>
                <a:gd name="adj1" fmla="val 42281"/>
              </a:avLst>
            </a:prstGeom>
            <a:ln w="2222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/>
            <p:nvPr/>
          </p:nvCxnSpPr>
          <p:spPr>
            <a:xfrm>
              <a:off x="3634490" y="2981514"/>
              <a:ext cx="0" cy="2097852"/>
            </a:xfrm>
            <a:prstGeom prst="line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/>
            <p:cNvCxnSpPr/>
            <p:nvPr/>
          </p:nvCxnSpPr>
          <p:spPr>
            <a:xfrm>
              <a:off x="3633041" y="5079366"/>
              <a:ext cx="3123778" cy="0"/>
            </a:xfrm>
            <a:prstGeom prst="line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hape 112"/>
            <p:cNvCxnSpPr>
              <a:endCxn id="58" idx="1"/>
            </p:cNvCxnSpPr>
            <p:nvPr/>
          </p:nvCxnSpPr>
          <p:spPr>
            <a:xfrm rot="5400000" flipH="1" flipV="1">
              <a:off x="6604916" y="4840354"/>
              <a:ext cx="400947" cy="97989"/>
            </a:xfrm>
            <a:prstGeom prst="bentConnector2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꺾인 연결선 78"/>
            <p:cNvCxnSpPr>
              <a:stCxn id="62" idx="3"/>
              <a:endCxn id="58" idx="1"/>
            </p:cNvCxnSpPr>
            <p:nvPr/>
          </p:nvCxnSpPr>
          <p:spPr>
            <a:xfrm>
              <a:off x="6479023" y="4491920"/>
              <a:ext cx="375361" cy="196952"/>
            </a:xfrm>
            <a:prstGeom prst="bentConnector3">
              <a:avLst>
                <a:gd name="adj1" fmla="val 74214"/>
              </a:avLst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hape 117"/>
            <p:cNvCxnSpPr>
              <a:stCxn id="61" idx="3"/>
            </p:cNvCxnSpPr>
            <p:nvPr/>
          </p:nvCxnSpPr>
          <p:spPr>
            <a:xfrm>
              <a:off x="4980118" y="4491922"/>
              <a:ext cx="79479" cy="593262"/>
            </a:xfrm>
            <a:prstGeom prst="bentConnector2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>
            <a:xfrm>
              <a:off x="3477728" y="4189839"/>
              <a:ext cx="156763" cy="0"/>
            </a:xfrm>
            <a:prstGeom prst="line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/>
            <p:nvPr/>
          </p:nvCxnSpPr>
          <p:spPr>
            <a:xfrm>
              <a:off x="3490332" y="2981513"/>
              <a:ext cx="144159" cy="0"/>
            </a:xfrm>
            <a:prstGeom prst="line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/>
            <p:nvPr/>
          </p:nvCxnSpPr>
          <p:spPr>
            <a:xfrm>
              <a:off x="3483824" y="4756242"/>
              <a:ext cx="156763" cy="0"/>
            </a:xfrm>
            <a:prstGeom prst="line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모서리가 둥근 직사각형 16"/>
            <p:cNvSpPr/>
            <p:nvPr/>
          </p:nvSpPr>
          <p:spPr>
            <a:xfrm>
              <a:off x="3890700" y="3549767"/>
              <a:ext cx="423932" cy="303280"/>
            </a:xfrm>
            <a:prstGeom prst="roundRect">
              <a:avLst/>
            </a:prstGeom>
            <a:solidFill>
              <a:srgbClr val="92D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9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369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Service, Processor</a:t>
              </a: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9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API endpoint</a:t>
              </a:r>
            </a:p>
          </p:txBody>
        </p:sp>
        <p:grpSp>
          <p:nvGrpSpPr>
            <p:cNvPr id="103" name="그룹 102"/>
            <p:cNvGrpSpPr/>
            <p:nvPr/>
          </p:nvGrpSpPr>
          <p:grpSpPr>
            <a:xfrm>
              <a:off x="4300870" y="3565980"/>
              <a:ext cx="454877" cy="298166"/>
              <a:chOff x="2824743" y="1822717"/>
              <a:chExt cx="681566" cy="568597"/>
            </a:xfrm>
          </p:grpSpPr>
          <p:sp>
            <p:nvSpPr>
              <p:cNvPr id="108" name="모서리가 둥근 직사각형 22"/>
              <p:cNvSpPr/>
              <p:nvPr/>
            </p:nvSpPr>
            <p:spPr>
              <a:xfrm>
                <a:off x="2880949" y="1822717"/>
                <a:ext cx="610931" cy="568597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8440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69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endParaRP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2824743" y="1884829"/>
                <a:ext cx="681566" cy="2343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8440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69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ea typeface="나눔고딕"/>
                    <a:cs typeface="+mn-cs"/>
                  </a:rPr>
                  <a:t>DPI </a:t>
                </a:r>
              </a:p>
              <a:p>
                <a:pPr marL="0" marR="0" lvl="0" indent="0" algn="ctr" defTabSz="8440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69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ea typeface="나눔고딕"/>
                    <a:cs typeface="+mn-cs"/>
                  </a:rPr>
                  <a:t>Executor</a:t>
                </a:r>
                <a:endParaRPr kumimoji="0" lang="ko-KR" altLang="en-US" sz="369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endParaRPr>
              </a:p>
            </p:txBody>
          </p:sp>
        </p:grpSp>
        <p:sp>
          <p:nvSpPr>
            <p:cNvPr id="104" name="모서리가 둥근 직사각형 18"/>
            <p:cNvSpPr/>
            <p:nvPr/>
          </p:nvSpPr>
          <p:spPr>
            <a:xfrm>
              <a:off x="5392475" y="3540796"/>
              <a:ext cx="488301" cy="204104"/>
            </a:xfrm>
            <a:prstGeom prst="roundRect">
              <a:avLst/>
            </a:prstGeom>
            <a:solidFill>
              <a:srgbClr val="92D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9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369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Service, Analyzer</a:t>
              </a: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9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API endpoint</a:t>
              </a:r>
            </a:p>
          </p:txBody>
        </p:sp>
        <p:grpSp>
          <p:nvGrpSpPr>
            <p:cNvPr id="105" name="그룹 104"/>
            <p:cNvGrpSpPr/>
            <p:nvPr/>
          </p:nvGrpSpPr>
          <p:grpSpPr>
            <a:xfrm>
              <a:off x="5887915" y="3526836"/>
              <a:ext cx="585800" cy="218223"/>
              <a:chOff x="2842335" y="1816503"/>
              <a:chExt cx="681566" cy="620287"/>
            </a:xfrm>
          </p:grpSpPr>
          <p:sp>
            <p:nvSpPr>
              <p:cNvPr id="106" name="모서리가 둥근 직사각형 20"/>
              <p:cNvSpPr/>
              <p:nvPr/>
            </p:nvSpPr>
            <p:spPr>
              <a:xfrm>
                <a:off x="2880949" y="1816503"/>
                <a:ext cx="610931" cy="620287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8440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69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endParaRP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2842335" y="1887608"/>
                <a:ext cx="681566" cy="3493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8440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69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ea typeface="나눔고딕"/>
                    <a:cs typeface="+mn-cs"/>
                  </a:rPr>
                  <a:t>EQL </a:t>
                </a:r>
              </a:p>
              <a:p>
                <a:pPr marL="0" marR="0" lvl="0" indent="0" algn="ctr" defTabSz="8440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69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ea typeface="나눔고딕"/>
                    <a:cs typeface="+mn-cs"/>
                  </a:rPr>
                  <a:t>Executor</a:t>
                </a:r>
                <a:endParaRPr kumimoji="0" lang="ko-KR" altLang="en-US" sz="369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endParaRPr>
              </a:p>
            </p:txBody>
          </p:sp>
        </p:grpSp>
      </p:grpSp>
      <p:pic>
        <p:nvPicPr>
          <p:cNvPr id="130" name="그림 1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61" y="5537461"/>
            <a:ext cx="320638" cy="320638"/>
          </a:xfrm>
          <a:prstGeom prst="rect">
            <a:avLst/>
          </a:prstGeom>
        </p:spPr>
      </p:pic>
      <p:pic>
        <p:nvPicPr>
          <p:cNvPr id="150" name="그림 14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12" b="91765" l="4636" r="95364">
                        <a14:foregroundMark x1="5960" y1="51765" x2="5960" y2="51765"/>
                        <a14:foregroundMark x1="20530" y1="62353" x2="20530" y2="62353"/>
                        <a14:foregroundMark x1="27815" y1="69412" x2="27815" y2="69412"/>
                        <a14:foregroundMark x1="11921" y1="58824" x2="11921" y2="58824"/>
                        <a14:foregroundMark x1="7947" y1="55294" x2="7947" y2="55294"/>
                        <a14:foregroundMark x1="85430" y1="28235" x2="85430" y2="28235"/>
                        <a14:foregroundMark x1="93377" y1="35294" x2="93377" y2="35294"/>
                        <a14:foregroundMark x1="90728" y1="57647" x2="90728" y2="57647"/>
                        <a14:foregroundMark x1="82119" y1="71765" x2="82119" y2="71765"/>
                        <a14:foregroundMark x1="84768" y1="67059" x2="84768" y2="67059"/>
                        <a14:foregroundMark x1="65563" y1="91765" x2="65563" y2="91765"/>
                        <a14:foregroundMark x1="57616" y1="83529" x2="57616" y2="83529"/>
                        <a14:foregroundMark x1="54305" y1="85882" x2="54305" y2="85882"/>
                        <a14:foregroundMark x1="50993" y1="82353" x2="50993" y2="82353"/>
                        <a14:foregroundMark x1="41722" y1="77647" x2="41722" y2="77647"/>
                        <a14:foregroundMark x1="35762" y1="74118" x2="35762" y2="74118"/>
                        <a14:foregroundMark x1="39073" y1="76471" x2="39073" y2="76471"/>
                        <a14:foregroundMark x1="95364" y1="50588" x2="95364" y2="50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66" y="5140325"/>
            <a:ext cx="578944" cy="327682"/>
          </a:xfrm>
          <a:prstGeom prst="rect">
            <a:avLst/>
          </a:prstGeom>
        </p:spPr>
      </p:pic>
      <p:sp>
        <p:nvSpPr>
          <p:cNvPr id="174" name="사각형: 둥근 모서리 155"/>
          <p:cNvSpPr/>
          <p:nvPr/>
        </p:nvSpPr>
        <p:spPr>
          <a:xfrm>
            <a:off x="7374803" y="2979997"/>
            <a:ext cx="1500839" cy="2084410"/>
          </a:xfrm>
          <a:prstGeom prst="roundRect">
            <a:avLst>
              <a:gd name="adj" fmla="val 11447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62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sp>
        <p:nvSpPr>
          <p:cNvPr id="175" name="직사각형 174"/>
          <p:cNvSpPr/>
          <p:nvPr/>
        </p:nvSpPr>
        <p:spPr>
          <a:xfrm>
            <a:off x="7570169" y="2949838"/>
            <a:ext cx="1037463" cy="2911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92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Ops Tower</a:t>
            </a:r>
            <a:endParaRPr kumimoji="0" lang="ko-KR" altLang="en-US" sz="1292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5254669" y="5252008"/>
            <a:ext cx="1021200" cy="291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92" b="1" i="0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IoT</a:t>
            </a:r>
            <a:r>
              <a:rPr kumimoji="0" lang="en-US" altLang="ko-KR" sz="1292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 Core</a:t>
            </a:r>
            <a:endParaRPr kumimoji="0" lang="ko-KR" altLang="en-US" sz="1292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sp>
        <p:nvSpPr>
          <p:cNvPr id="191" name="직사각형 190"/>
          <p:cNvSpPr/>
          <p:nvPr/>
        </p:nvSpPr>
        <p:spPr>
          <a:xfrm>
            <a:off x="4520532" y="6299221"/>
            <a:ext cx="442554" cy="241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9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CEP</a:t>
            </a:r>
          </a:p>
        </p:txBody>
      </p:sp>
      <p:pic>
        <p:nvPicPr>
          <p:cNvPr id="1024" name="그림 1023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7" t="51501" r="5376" b="30415"/>
          <a:stretch/>
        </p:blipFill>
        <p:spPr>
          <a:xfrm>
            <a:off x="5186342" y="6173416"/>
            <a:ext cx="439535" cy="235666"/>
          </a:xfrm>
          <a:prstGeom prst="rect">
            <a:avLst/>
          </a:prstGeom>
        </p:spPr>
      </p:pic>
      <p:pic>
        <p:nvPicPr>
          <p:cNvPr id="1032" name="Picture 8" descr="Hadoop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EFC"/>
              </a:clrFrom>
              <a:clrTo>
                <a:srgbClr val="FF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182" y="6180510"/>
            <a:ext cx="527033" cy="24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7" name="그룹 206"/>
          <p:cNvGrpSpPr/>
          <p:nvPr/>
        </p:nvGrpSpPr>
        <p:grpSpPr>
          <a:xfrm>
            <a:off x="862575" y="5756898"/>
            <a:ext cx="1303570" cy="258534"/>
            <a:chOff x="1022639" y="2440254"/>
            <a:chExt cx="1337224" cy="802542"/>
          </a:xfrm>
        </p:grpSpPr>
        <p:sp>
          <p:nvSpPr>
            <p:cNvPr id="208" name="모서리가 둥근 직사각형 153"/>
            <p:cNvSpPr/>
            <p:nvPr/>
          </p:nvSpPr>
          <p:spPr>
            <a:xfrm>
              <a:off x="1022639" y="2440254"/>
              <a:ext cx="1016698" cy="802542"/>
            </a:xfrm>
            <a:prstGeom prst="roundRect">
              <a:avLst>
                <a:gd name="adj" fmla="val 7411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33231" tIns="33231" rIns="33231" bIns="33231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6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1061653" y="2541817"/>
              <a:ext cx="1298210" cy="605217"/>
            </a:xfrm>
            <a:prstGeom prst="rect">
              <a:avLst/>
            </a:prstGeom>
            <a:noFill/>
          </p:spPr>
          <p:txBody>
            <a:bodyPr wrap="square" lIns="33231" tIns="33231" rIns="33231" bIns="33231" rtlCol="0">
              <a:spAutoFit/>
            </a:bodyPr>
            <a:lstStyle/>
            <a:p>
              <a:pPr marL="0" marR="0" lvl="0" indent="0" algn="l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31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831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Concentrator</a:t>
              </a:r>
              <a:endParaRPr kumimoji="0" lang="ko-KR" altLang="en-US" sz="831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842749" y="4789933"/>
            <a:ext cx="1282827" cy="267860"/>
            <a:chOff x="1022639" y="2440254"/>
            <a:chExt cx="1315945" cy="802542"/>
          </a:xfrm>
        </p:grpSpPr>
        <p:sp>
          <p:nvSpPr>
            <p:cNvPr id="215" name="모서리가 둥근 직사각형 153"/>
            <p:cNvSpPr/>
            <p:nvPr/>
          </p:nvSpPr>
          <p:spPr>
            <a:xfrm>
              <a:off x="1022639" y="2440254"/>
              <a:ext cx="1016698" cy="802542"/>
            </a:xfrm>
            <a:prstGeom prst="roundRect">
              <a:avLst>
                <a:gd name="adj" fmla="val 7411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33231" tIns="33231" rIns="33231" bIns="33231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6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1040374" y="2544393"/>
              <a:ext cx="1298210" cy="584145"/>
            </a:xfrm>
            <a:prstGeom prst="rect">
              <a:avLst/>
            </a:prstGeom>
            <a:noFill/>
          </p:spPr>
          <p:txBody>
            <a:bodyPr wrap="square" lIns="33231" tIns="33231" rIns="33231" bIns="33231" rtlCol="0">
              <a:spAutoFit/>
            </a:bodyPr>
            <a:lstStyle/>
            <a:p>
              <a:pPr marL="0" marR="0" lvl="0" indent="0" algn="l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31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831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Concentrator</a:t>
              </a:r>
              <a:endParaRPr kumimoji="0" lang="ko-KR" altLang="en-US" sz="831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</p:grpSp>
      <p:cxnSp>
        <p:nvCxnSpPr>
          <p:cNvPr id="219" name="직선 화살표 연결선 218"/>
          <p:cNvCxnSpPr>
            <a:stCxn id="130" idx="3"/>
          </p:cNvCxnSpPr>
          <p:nvPr/>
        </p:nvCxnSpPr>
        <p:spPr>
          <a:xfrm>
            <a:off x="588200" y="5697780"/>
            <a:ext cx="274375" cy="1883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5" name="직선 화살표 연결선 224"/>
          <p:cNvCxnSpPr>
            <a:stCxn id="292" idx="3"/>
            <a:endCxn id="216" idx="1"/>
          </p:cNvCxnSpPr>
          <p:nvPr/>
        </p:nvCxnSpPr>
        <p:spPr>
          <a:xfrm flipV="1">
            <a:off x="611107" y="4922169"/>
            <a:ext cx="248931" cy="3251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91" name="그림 290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7191" y="5927905"/>
            <a:ext cx="375880" cy="365856"/>
          </a:xfrm>
          <a:prstGeom prst="rect">
            <a:avLst/>
          </a:prstGeom>
        </p:spPr>
      </p:pic>
      <p:pic>
        <p:nvPicPr>
          <p:cNvPr id="292" name="그림 291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5227" y="5064408"/>
            <a:ext cx="375880" cy="365856"/>
          </a:xfrm>
          <a:prstGeom prst="rect">
            <a:avLst/>
          </a:prstGeom>
        </p:spPr>
      </p:pic>
      <p:cxnSp>
        <p:nvCxnSpPr>
          <p:cNvPr id="298" name="직선 화살표 연결선 297"/>
          <p:cNvCxnSpPr>
            <a:stCxn id="291" idx="3"/>
          </p:cNvCxnSpPr>
          <p:nvPr/>
        </p:nvCxnSpPr>
        <p:spPr>
          <a:xfrm flipV="1">
            <a:off x="633070" y="5886165"/>
            <a:ext cx="229506" cy="2246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21" name="모서리가 둥근 직사각형 70"/>
          <p:cNvSpPr/>
          <p:nvPr/>
        </p:nvSpPr>
        <p:spPr>
          <a:xfrm>
            <a:off x="7472796" y="4169204"/>
            <a:ext cx="1300574" cy="75061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31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31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31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31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69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9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Cloud Orchestration</a:t>
            </a: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31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pic>
        <p:nvPicPr>
          <p:cNvPr id="176" name="그림 17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61" y="4651772"/>
            <a:ext cx="320638" cy="320638"/>
          </a:xfrm>
          <a:prstGeom prst="rect">
            <a:avLst/>
          </a:prstGeom>
        </p:spPr>
      </p:pic>
      <p:cxnSp>
        <p:nvCxnSpPr>
          <p:cNvPr id="181" name="직선 화살표 연결선 180"/>
          <p:cNvCxnSpPr>
            <a:stCxn id="176" idx="3"/>
            <a:endCxn id="216" idx="1"/>
          </p:cNvCxnSpPr>
          <p:nvPr/>
        </p:nvCxnSpPr>
        <p:spPr>
          <a:xfrm>
            <a:off x="588200" y="4812091"/>
            <a:ext cx="271838" cy="1100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6400990" y="4912837"/>
            <a:ext cx="1015146" cy="852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54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IoT</a:t>
            </a:r>
            <a:r>
              <a:rPr kumimoji="0" lang="en-US" altLang="ko-KR" sz="554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 SDN Controller</a:t>
            </a:r>
            <a:endParaRPr kumimoji="0" lang="ko-KR" altLang="en-US" sz="554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2610785" y="5270249"/>
            <a:ext cx="1319375" cy="291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92" b="1" i="0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IoT</a:t>
            </a:r>
            <a:r>
              <a:rPr kumimoji="0" lang="en-US" altLang="ko-KR" sz="1292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 Gateway</a:t>
            </a:r>
            <a:endParaRPr kumimoji="0" lang="ko-KR" altLang="en-US" sz="1292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pic>
        <p:nvPicPr>
          <p:cNvPr id="1026" name="Picture 2" descr="http://storm.apache.org/images/logo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468" y="6217372"/>
            <a:ext cx="580156" cy="17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4" descr="https://upload.wikimedia.org/wikipedia/commons/thumb/8/80/The_OpenStack_logo.svg/2000px-The_OpenStack_logo.svg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6" t="7926" r="14090" b="9205"/>
          <a:stretch/>
        </p:blipFill>
        <p:spPr bwMode="auto">
          <a:xfrm>
            <a:off x="3432530" y="5758868"/>
            <a:ext cx="358785" cy="38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" name="TextBox 189"/>
          <p:cNvSpPr txBox="1"/>
          <p:nvPr/>
        </p:nvSpPr>
        <p:spPr>
          <a:xfrm>
            <a:off x="2321418" y="5537123"/>
            <a:ext cx="669303" cy="241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9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I-CDN</a:t>
            </a:r>
            <a:endParaRPr kumimoji="0" lang="ko-KR" altLang="en-US" sz="969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pic>
        <p:nvPicPr>
          <p:cNvPr id="171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829" y="5698107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172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705" y="5963647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177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685" y="5957727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182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684" y="5703068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184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525" y="5698107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185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01" y="5963647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186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380" y="5957727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187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379" y="5703068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189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269" y="5698107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193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145" y="5963647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194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125" y="5957727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195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124" y="5703068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196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210" y="5957727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197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209" y="5703068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202" name="Picture 2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832" y="5835248"/>
            <a:ext cx="1656273" cy="187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9" name="그림 20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088" y="5359415"/>
            <a:ext cx="414022" cy="274760"/>
          </a:xfrm>
          <a:prstGeom prst="rect">
            <a:avLst/>
          </a:prstGeom>
        </p:spPr>
      </p:pic>
      <p:sp>
        <p:nvSpPr>
          <p:cNvPr id="212" name="TextBox 189"/>
          <p:cNvSpPr txBox="1"/>
          <p:nvPr/>
        </p:nvSpPr>
        <p:spPr>
          <a:xfrm>
            <a:off x="7341381" y="5441502"/>
            <a:ext cx="1628391" cy="220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31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DevOps Tower Resources</a:t>
            </a:r>
            <a:endParaRPr kumimoji="0" lang="ko-KR" altLang="en-US" sz="831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pic>
        <p:nvPicPr>
          <p:cNvPr id="220" name="Picture 2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402" y="5821099"/>
            <a:ext cx="334962" cy="194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" name="Picture 4" descr="https://upload.wikimedia.org/wikipedia/commons/thumb/8/80/The_OpenStack_logo.svg/2000px-The_OpenStack_logo.svg.pn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6" t="7926" r="14090" b="9205"/>
          <a:stretch/>
        </p:blipFill>
        <p:spPr bwMode="auto">
          <a:xfrm>
            <a:off x="6812531" y="5673021"/>
            <a:ext cx="448906" cy="54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연결선[R] 21"/>
          <p:cNvCxnSpPr>
            <a:stCxn id="198" idx="3"/>
          </p:cNvCxnSpPr>
          <p:nvPr/>
        </p:nvCxnSpPr>
        <p:spPr>
          <a:xfrm flipV="1">
            <a:off x="6654730" y="5448234"/>
            <a:ext cx="805621" cy="3531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[R] 225"/>
          <p:cNvCxnSpPr>
            <a:stCxn id="204" idx="3"/>
          </p:cNvCxnSpPr>
          <p:nvPr/>
        </p:nvCxnSpPr>
        <p:spPr>
          <a:xfrm>
            <a:off x="6658612" y="6063266"/>
            <a:ext cx="797858" cy="18412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7775223" y="5648242"/>
            <a:ext cx="827445" cy="534829"/>
            <a:chOff x="8616367" y="5749113"/>
            <a:chExt cx="368689" cy="287469"/>
          </a:xfrm>
        </p:grpSpPr>
        <p:pic>
          <p:nvPicPr>
            <p:cNvPr id="213" name="Picture 4" descr="C:\Users\sunny\Desktop\제목 없음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6367" y="5770811"/>
              <a:ext cx="308411" cy="265771"/>
            </a:xfrm>
            <a:prstGeom prst="rect">
              <a:avLst/>
            </a:prstGeom>
            <a:noFill/>
            <a:extLst/>
          </p:spPr>
        </p:pic>
        <p:pic>
          <p:nvPicPr>
            <p:cNvPr id="286" name="Picture 212"/>
            <p:cNvPicPr>
              <a:picLocks noChangeAspect="1"/>
            </p:cNvPicPr>
            <p:nvPr/>
          </p:nvPicPr>
          <p:blipFill rotWithShape="1"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0868" t="2947" r="20868"/>
            <a:stretch/>
          </p:blipFill>
          <p:spPr>
            <a:xfrm>
              <a:off x="8856064" y="5749113"/>
              <a:ext cx="128992" cy="237276"/>
            </a:xfrm>
            <a:prstGeom prst="rect">
              <a:avLst/>
            </a:prstGeom>
          </p:spPr>
        </p:pic>
      </p:grpSp>
      <p:pic>
        <p:nvPicPr>
          <p:cNvPr id="198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979" y="5695527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204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860" y="5957378"/>
            <a:ext cx="245752" cy="211775"/>
          </a:xfrm>
          <a:prstGeom prst="rect">
            <a:avLst/>
          </a:prstGeom>
          <a:noFill/>
          <a:extLst/>
        </p:spPr>
      </p:pic>
      <p:grpSp>
        <p:nvGrpSpPr>
          <p:cNvPr id="157" name="그룹 156"/>
          <p:cNvGrpSpPr/>
          <p:nvPr/>
        </p:nvGrpSpPr>
        <p:grpSpPr>
          <a:xfrm>
            <a:off x="2063188" y="5755671"/>
            <a:ext cx="737306" cy="325842"/>
            <a:chOff x="2235120" y="5704918"/>
            <a:chExt cx="798748" cy="352996"/>
          </a:xfrm>
        </p:grpSpPr>
        <p:cxnSp>
          <p:nvCxnSpPr>
            <p:cNvPr id="237" name="직선 연결선 39"/>
            <p:cNvCxnSpPr/>
            <p:nvPr/>
          </p:nvCxnSpPr>
          <p:spPr>
            <a:xfrm flipH="1" flipV="1">
              <a:off x="2241594" y="5704918"/>
              <a:ext cx="781114" cy="74206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94"/>
            <p:cNvCxnSpPr/>
            <p:nvPr/>
          </p:nvCxnSpPr>
          <p:spPr>
            <a:xfrm flipV="1">
              <a:off x="2256099" y="5779125"/>
              <a:ext cx="760007" cy="228598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105"/>
            <p:cNvCxnSpPr/>
            <p:nvPr/>
          </p:nvCxnSpPr>
          <p:spPr>
            <a:xfrm flipV="1">
              <a:off x="2239744" y="5779125"/>
              <a:ext cx="783552" cy="140038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336"/>
            <p:cNvCxnSpPr/>
            <p:nvPr/>
          </p:nvCxnSpPr>
          <p:spPr>
            <a:xfrm flipH="1">
              <a:off x="2241254" y="5779124"/>
              <a:ext cx="781454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직선 연결선 94"/>
            <p:cNvCxnSpPr/>
            <p:nvPr/>
          </p:nvCxnSpPr>
          <p:spPr>
            <a:xfrm flipV="1">
              <a:off x="2241594" y="5779123"/>
              <a:ext cx="781114" cy="64504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39"/>
            <p:cNvCxnSpPr/>
            <p:nvPr/>
          </p:nvCxnSpPr>
          <p:spPr>
            <a:xfrm flipH="1" flipV="1">
              <a:off x="2244346" y="5886043"/>
              <a:ext cx="781114" cy="74206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94"/>
            <p:cNvCxnSpPr/>
            <p:nvPr/>
          </p:nvCxnSpPr>
          <p:spPr>
            <a:xfrm>
              <a:off x="2241594" y="5739230"/>
              <a:ext cx="777264" cy="22102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105"/>
            <p:cNvCxnSpPr/>
            <p:nvPr/>
          </p:nvCxnSpPr>
          <p:spPr>
            <a:xfrm>
              <a:off x="2241594" y="5946667"/>
              <a:ext cx="784454" cy="13583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336"/>
            <p:cNvCxnSpPr/>
            <p:nvPr/>
          </p:nvCxnSpPr>
          <p:spPr>
            <a:xfrm flipH="1" flipV="1">
              <a:off x="2235120" y="5919163"/>
              <a:ext cx="790340" cy="41086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94"/>
            <p:cNvCxnSpPr/>
            <p:nvPr/>
          </p:nvCxnSpPr>
          <p:spPr>
            <a:xfrm flipV="1">
              <a:off x="2245797" y="5955464"/>
              <a:ext cx="788071" cy="6832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39"/>
            <p:cNvCxnSpPr/>
            <p:nvPr/>
          </p:nvCxnSpPr>
          <p:spPr>
            <a:xfrm flipH="1" flipV="1">
              <a:off x="2241594" y="5794301"/>
              <a:ext cx="781114" cy="74206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94"/>
            <p:cNvCxnSpPr/>
            <p:nvPr/>
          </p:nvCxnSpPr>
          <p:spPr>
            <a:xfrm flipV="1">
              <a:off x="2244346" y="5868509"/>
              <a:ext cx="771760" cy="189405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105"/>
            <p:cNvCxnSpPr/>
            <p:nvPr/>
          </p:nvCxnSpPr>
          <p:spPr>
            <a:xfrm flipV="1">
              <a:off x="2236546" y="5868508"/>
              <a:ext cx="786750" cy="119806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336"/>
            <p:cNvCxnSpPr/>
            <p:nvPr/>
          </p:nvCxnSpPr>
          <p:spPr>
            <a:xfrm flipH="1">
              <a:off x="2241254" y="5868507"/>
              <a:ext cx="781454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94"/>
            <p:cNvCxnSpPr/>
            <p:nvPr/>
          </p:nvCxnSpPr>
          <p:spPr>
            <a:xfrm>
              <a:off x="2249349" y="5815670"/>
              <a:ext cx="781114" cy="52609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2" name="사각형: 둥근 모서리 155"/>
          <p:cNvSpPr/>
          <p:nvPr/>
        </p:nvSpPr>
        <p:spPr>
          <a:xfrm>
            <a:off x="7374803" y="5415689"/>
            <a:ext cx="1500839" cy="852276"/>
          </a:xfrm>
          <a:prstGeom prst="roundRect">
            <a:avLst>
              <a:gd name="adj" fmla="val 11447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62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grpSp>
        <p:nvGrpSpPr>
          <p:cNvPr id="158" name="그룹 157"/>
          <p:cNvGrpSpPr/>
          <p:nvPr/>
        </p:nvGrpSpPr>
        <p:grpSpPr>
          <a:xfrm>
            <a:off x="3853921" y="5747048"/>
            <a:ext cx="833595" cy="401075"/>
            <a:chOff x="4175081" y="5695577"/>
            <a:chExt cx="903061" cy="434498"/>
          </a:xfrm>
        </p:grpSpPr>
        <p:cxnSp>
          <p:nvCxnSpPr>
            <p:cNvPr id="1042" name="직선 연결선 1041"/>
            <p:cNvCxnSpPr/>
            <p:nvPr/>
          </p:nvCxnSpPr>
          <p:spPr>
            <a:xfrm>
              <a:off x="4185596" y="5695577"/>
              <a:ext cx="892546" cy="1052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/>
            <p:cNvCxnSpPr/>
            <p:nvPr/>
          </p:nvCxnSpPr>
          <p:spPr>
            <a:xfrm>
              <a:off x="4181920" y="5778865"/>
              <a:ext cx="889488" cy="2176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/>
            <p:cNvCxnSpPr/>
            <p:nvPr/>
          </p:nvCxnSpPr>
          <p:spPr>
            <a:xfrm flipV="1">
              <a:off x="4181920" y="5809385"/>
              <a:ext cx="896222" cy="586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직선 연결선 252"/>
            <p:cNvCxnSpPr/>
            <p:nvPr/>
          </p:nvCxnSpPr>
          <p:spPr>
            <a:xfrm flipV="1">
              <a:off x="4180603" y="5818046"/>
              <a:ext cx="895313" cy="1121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직선 연결선 261"/>
            <p:cNvCxnSpPr/>
            <p:nvPr/>
          </p:nvCxnSpPr>
          <p:spPr>
            <a:xfrm>
              <a:off x="4180074" y="5895427"/>
              <a:ext cx="892546" cy="1052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직선 연결선 262"/>
            <p:cNvCxnSpPr/>
            <p:nvPr/>
          </p:nvCxnSpPr>
          <p:spPr>
            <a:xfrm>
              <a:off x="4176398" y="5978715"/>
              <a:ext cx="889488" cy="2176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직선 연결선 263"/>
            <p:cNvCxnSpPr/>
            <p:nvPr/>
          </p:nvCxnSpPr>
          <p:spPr>
            <a:xfrm flipV="1">
              <a:off x="4176398" y="6009235"/>
              <a:ext cx="896222" cy="586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직선 연결선 264"/>
            <p:cNvCxnSpPr/>
            <p:nvPr/>
          </p:nvCxnSpPr>
          <p:spPr>
            <a:xfrm flipV="1">
              <a:off x="4175081" y="6017896"/>
              <a:ext cx="895313" cy="1121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9" name="그룹 268"/>
          <p:cNvGrpSpPr/>
          <p:nvPr/>
        </p:nvGrpSpPr>
        <p:grpSpPr>
          <a:xfrm>
            <a:off x="4558185" y="2328915"/>
            <a:ext cx="1345615" cy="575607"/>
            <a:chOff x="4234772" y="1971665"/>
            <a:chExt cx="1457750" cy="623574"/>
          </a:xfrm>
        </p:grpSpPr>
        <p:sp>
          <p:nvSpPr>
            <p:cNvPr id="270" name="원통형 32"/>
            <p:cNvSpPr/>
            <p:nvPr/>
          </p:nvSpPr>
          <p:spPr>
            <a:xfrm>
              <a:off x="4234772" y="2025813"/>
              <a:ext cx="1457750" cy="569426"/>
            </a:xfrm>
            <a:prstGeom prst="can">
              <a:avLst>
                <a:gd name="adj" fmla="val 20639"/>
              </a:avLst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4567375" y="1971665"/>
              <a:ext cx="866904" cy="269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15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Data Lake</a:t>
              </a:r>
              <a:endParaRPr kumimoji="0" lang="ko-KR" altLang="en-US" sz="1015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pic>
          <p:nvPicPr>
            <p:cNvPr id="272" name="Picture 2" descr="https://raw.githubusercontent.com/ServiceStack/Assets/master/img/livedemos/techstacks/influxdb-logo.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7977" y="2281962"/>
              <a:ext cx="885514" cy="203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74" name="직선 화살표 연결선 273"/>
          <p:cNvCxnSpPr>
            <a:stCxn id="267" idx="3"/>
            <a:endCxn id="270" idx="2"/>
          </p:cNvCxnSpPr>
          <p:nvPr/>
        </p:nvCxnSpPr>
        <p:spPr>
          <a:xfrm>
            <a:off x="4000719" y="2356636"/>
            <a:ext cx="557466" cy="2850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5" name="직사각형 274"/>
          <p:cNvSpPr/>
          <p:nvPr/>
        </p:nvSpPr>
        <p:spPr>
          <a:xfrm>
            <a:off x="954296" y="1268760"/>
            <a:ext cx="4410631" cy="2911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8440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굴림" pitchFamily="50" charset="-127"/>
                <a:cs typeface="+mn-cs"/>
              </a:rPr>
              <a:t>Smart Energy </a:t>
            </a:r>
            <a:r>
              <a:rPr kumimoji="0" lang="en-US" altLang="ko-KR" sz="1292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굴림" pitchFamily="50" charset="-127"/>
                <a:cs typeface="+mn-cs"/>
              </a:rPr>
              <a:t>IoT</a:t>
            </a: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굴림" pitchFamily="50" charset="-127"/>
                <a:cs typeface="+mn-cs"/>
              </a:rPr>
              <a:t>-Cloud Services for Mini Data Center</a:t>
            </a:r>
          </a:p>
        </p:txBody>
      </p:sp>
      <p:sp>
        <p:nvSpPr>
          <p:cNvPr id="276" name="TextBox 275"/>
          <p:cNvSpPr txBox="1"/>
          <p:nvPr/>
        </p:nvSpPr>
        <p:spPr>
          <a:xfrm>
            <a:off x="760111" y="1605785"/>
            <a:ext cx="1801401" cy="234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23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Control &amp; Management </a:t>
            </a:r>
          </a:p>
        </p:txBody>
      </p:sp>
      <p:cxnSp>
        <p:nvCxnSpPr>
          <p:cNvPr id="287" name="직선 화살표 연결선 286"/>
          <p:cNvCxnSpPr>
            <a:stCxn id="281" idx="3"/>
            <a:endCxn id="267" idx="1"/>
          </p:cNvCxnSpPr>
          <p:nvPr/>
        </p:nvCxnSpPr>
        <p:spPr>
          <a:xfrm flipV="1">
            <a:off x="2158805" y="2356637"/>
            <a:ext cx="464896" cy="1637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11" name="그룹 110"/>
          <p:cNvGrpSpPr/>
          <p:nvPr/>
        </p:nvGrpSpPr>
        <p:grpSpPr>
          <a:xfrm>
            <a:off x="2545997" y="1995419"/>
            <a:ext cx="1536605" cy="743114"/>
            <a:chOff x="3145316" y="1631312"/>
            <a:chExt cx="1816981" cy="805040"/>
          </a:xfrm>
        </p:grpSpPr>
        <p:sp>
          <p:nvSpPr>
            <p:cNvPr id="267" name="사각형: 둥근 모서리 62"/>
            <p:cNvSpPr/>
            <p:nvPr/>
          </p:nvSpPr>
          <p:spPr>
            <a:xfrm>
              <a:off x="3237203" y="1679057"/>
              <a:ext cx="1628270" cy="687148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268" name="직사각형 267"/>
            <p:cNvSpPr/>
            <p:nvPr/>
          </p:nvSpPr>
          <p:spPr>
            <a:xfrm>
              <a:off x="3546386" y="1631312"/>
              <a:ext cx="1228660" cy="2615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69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969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-Cloud Hub</a:t>
              </a:r>
              <a:endParaRPr kumimoji="0" lang="ko-KR" altLang="en-US" sz="969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pic>
          <p:nvPicPr>
            <p:cNvPr id="273" name="그림 272"/>
            <p:cNvPicPr>
              <a:picLocks noChangeAspect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31516" y="1844387"/>
              <a:ext cx="679282" cy="357059"/>
            </a:xfrm>
            <a:prstGeom prst="rect">
              <a:avLst/>
            </a:prstGeom>
          </p:spPr>
        </p:pic>
        <p:sp>
          <p:nvSpPr>
            <p:cNvPr id="277" name="TextBox 276"/>
            <p:cNvSpPr txBox="1"/>
            <p:nvPr/>
          </p:nvSpPr>
          <p:spPr>
            <a:xfrm>
              <a:off x="3145316" y="2104314"/>
              <a:ext cx="1794624" cy="238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31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Data Collection / Validation</a:t>
              </a:r>
            </a:p>
          </p:txBody>
        </p:sp>
        <p:pic>
          <p:nvPicPr>
            <p:cNvPr id="295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659685" y="2239435"/>
              <a:ext cx="302612" cy="196917"/>
            </a:xfrm>
            <a:prstGeom prst="rect">
              <a:avLst/>
            </a:prstGeom>
            <a:noFill/>
            <a:ln w="254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6" name="Picture 2" descr="https://datasciencebe.files.wordpress.com/2015/10/spark-streaming-logo_0.png?w=350&amp;h=200&amp;crop=1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9136" y="1822232"/>
              <a:ext cx="569403" cy="355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7" name="그룹 296"/>
          <p:cNvGrpSpPr/>
          <p:nvPr/>
        </p:nvGrpSpPr>
        <p:grpSpPr>
          <a:xfrm>
            <a:off x="314946" y="3151015"/>
            <a:ext cx="1443024" cy="1235877"/>
            <a:chOff x="2336543" y="2059820"/>
            <a:chExt cx="1112280" cy="939536"/>
          </a:xfrm>
        </p:grpSpPr>
        <p:grpSp>
          <p:nvGrpSpPr>
            <p:cNvPr id="299" name="그룹 298"/>
            <p:cNvGrpSpPr/>
            <p:nvPr/>
          </p:nvGrpSpPr>
          <p:grpSpPr>
            <a:xfrm>
              <a:off x="2416280" y="2059820"/>
              <a:ext cx="996771" cy="743518"/>
              <a:chOff x="2416280" y="2059820"/>
              <a:chExt cx="3354636" cy="2502312"/>
            </a:xfrm>
          </p:grpSpPr>
          <p:pic>
            <p:nvPicPr>
              <p:cNvPr id="301" name="그림 300"/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6280" y="2059820"/>
                <a:ext cx="3354636" cy="2502312"/>
              </a:xfrm>
              <a:prstGeom prst="rect">
                <a:avLst/>
              </a:prstGeom>
            </p:spPr>
          </p:pic>
          <p:pic>
            <p:nvPicPr>
              <p:cNvPr id="302" name="그림 301"/>
              <p:cNvPicPr>
                <a:picLocks noChangeAspect="1"/>
              </p:cNvPicPr>
              <p:nvPr/>
            </p:nvPicPr>
            <p:blipFill rotWithShape="1"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38" t="15427" r="4325" b="13122"/>
              <a:stretch/>
            </p:blipFill>
            <p:spPr>
              <a:xfrm>
                <a:off x="3517031" y="3397303"/>
                <a:ext cx="1134630" cy="225471"/>
              </a:xfrm>
              <a:prstGeom prst="rect">
                <a:avLst/>
              </a:prstGeom>
            </p:spPr>
          </p:pic>
          <p:pic>
            <p:nvPicPr>
              <p:cNvPr id="303" name="그림 51"/>
              <p:cNvPicPr>
                <a:picLocks noChangeAspect="1"/>
              </p:cNvPicPr>
              <p:nvPr/>
            </p:nvPicPr>
            <p:blipFill>
              <a:blip r:embed="rId25" cstate="screen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ackgroundRemoval t="0" b="100000" l="0" r="100000">
                            <a14:backgroundMark x1="12654" y1="47200" x2="12654" y2="472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3635918" y="2696459"/>
                <a:ext cx="421496" cy="358244"/>
              </a:xfrm>
              <a:prstGeom prst="rect">
                <a:avLst/>
              </a:prstGeom>
            </p:spPr>
          </p:pic>
          <p:pic>
            <p:nvPicPr>
              <p:cNvPr id="304" name="그림 303"/>
              <p:cNvPicPr>
                <a:picLocks noChangeAspect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312" t="2227" r="29277" b="4223"/>
              <a:stretch/>
            </p:blipFill>
            <p:spPr>
              <a:xfrm>
                <a:off x="2477133" y="2195868"/>
                <a:ext cx="622040" cy="1439998"/>
              </a:xfrm>
              <a:prstGeom prst="rect">
                <a:avLst/>
              </a:prstGeom>
            </p:spPr>
          </p:pic>
        </p:grpSp>
        <p:sp>
          <p:nvSpPr>
            <p:cNvPr id="300" name="TextBox 299"/>
            <p:cNvSpPr txBox="1"/>
            <p:nvPr/>
          </p:nvSpPr>
          <p:spPr>
            <a:xfrm>
              <a:off x="2336543" y="2778003"/>
              <a:ext cx="1112280" cy="2213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844083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92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굴림" pitchFamily="50" charset="-127"/>
                  <a:cs typeface="+mn-cs"/>
                </a:rPr>
                <a:t>Mini </a:t>
              </a:r>
              <a:r>
                <a:rPr kumimoji="0" lang="en-US" altLang="ko-KR" sz="1292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굴림" pitchFamily="50" charset="-127"/>
                  <a:cs typeface="+mn-cs"/>
                </a:rPr>
                <a:t>DataCenter</a:t>
              </a:r>
              <a:endParaRPr kumimoji="0" lang="ko-KR" alt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 pitchFamily="50" charset="-127"/>
                <a:cs typeface="+mn-cs"/>
              </a:endParaRPr>
            </a:p>
          </p:txBody>
        </p:sp>
      </p:grpSp>
      <p:sp>
        <p:nvSpPr>
          <p:cNvPr id="309" name="TextBox 308"/>
          <p:cNvSpPr txBox="1"/>
          <p:nvPr/>
        </p:nvSpPr>
        <p:spPr>
          <a:xfrm>
            <a:off x="132745" y="2119762"/>
            <a:ext cx="691884" cy="518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23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Sensors </a:t>
            </a: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23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&amp;</a:t>
            </a: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23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Actuators</a:t>
            </a:r>
          </a:p>
        </p:txBody>
      </p:sp>
      <p:cxnSp>
        <p:nvCxnSpPr>
          <p:cNvPr id="311" name="직선 화살표 연결선 310"/>
          <p:cNvCxnSpPr/>
          <p:nvPr/>
        </p:nvCxnSpPr>
        <p:spPr>
          <a:xfrm flipH="1">
            <a:off x="5247407" y="2228460"/>
            <a:ext cx="1933" cy="16876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12" name="사각형: 둥근 모서리 155"/>
          <p:cNvSpPr/>
          <p:nvPr/>
        </p:nvSpPr>
        <p:spPr>
          <a:xfrm>
            <a:off x="6140184" y="1339412"/>
            <a:ext cx="2696411" cy="1567649"/>
          </a:xfrm>
          <a:prstGeom prst="roundRect">
            <a:avLst>
              <a:gd name="adj" fmla="val 7445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62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7570169" y="2670082"/>
            <a:ext cx="1102692" cy="291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440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 pitchFamily="50" charset="-127"/>
                <a:cs typeface="+mn-cs"/>
              </a:rPr>
              <a:t>Dev Tower</a:t>
            </a:r>
            <a:endParaRPr kumimoji="0" lang="ko-KR" altLang="en-US" sz="1292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 pitchFamily="50" charset="-127"/>
              <a:cs typeface="+mn-cs"/>
            </a:endParaRPr>
          </a:p>
        </p:txBody>
      </p:sp>
      <p:grpSp>
        <p:nvGrpSpPr>
          <p:cNvPr id="330" name="그룹 329"/>
          <p:cNvGrpSpPr/>
          <p:nvPr/>
        </p:nvGrpSpPr>
        <p:grpSpPr>
          <a:xfrm>
            <a:off x="6222836" y="1393350"/>
            <a:ext cx="1162098" cy="559621"/>
            <a:chOff x="2422490" y="1122307"/>
            <a:chExt cx="1228089" cy="606256"/>
          </a:xfrm>
        </p:grpSpPr>
        <p:sp>
          <p:nvSpPr>
            <p:cNvPr id="331" name="사각형: 둥근 모서리 62"/>
            <p:cNvSpPr/>
            <p:nvPr/>
          </p:nvSpPr>
          <p:spPr>
            <a:xfrm>
              <a:off x="2470564" y="1157476"/>
              <a:ext cx="1145707" cy="570676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332" name="직사각형 331"/>
            <p:cNvSpPr/>
            <p:nvPr/>
          </p:nvSpPr>
          <p:spPr>
            <a:xfrm>
              <a:off x="2422490" y="1122307"/>
              <a:ext cx="1228089" cy="2945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844083" rtl="0" eaLnBrk="1" fontAlgn="auto" latinLnBrk="0" hangingPunct="1">
                <a:lnSpc>
                  <a:spcPts val="738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31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Docker Orchestration</a:t>
              </a:r>
            </a:p>
          </p:txBody>
        </p:sp>
        <p:pic>
          <p:nvPicPr>
            <p:cNvPr id="333" name="Picture 2" descr="http://getcarina.github.io/jupyterhub-tutorial/slides/img/docker-swarm.png"/>
            <p:cNvPicPr>
              <a:picLocks noChangeAspect="1" noChangeArrowheads="1"/>
            </p:cNvPicPr>
            <p:nvPr/>
          </p:nvPicPr>
          <p:blipFill rotWithShape="1"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08" b="16993"/>
            <a:stretch/>
          </p:blipFill>
          <p:spPr bwMode="auto">
            <a:xfrm>
              <a:off x="2841359" y="1365371"/>
              <a:ext cx="389914" cy="363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그룹 38"/>
          <p:cNvGrpSpPr/>
          <p:nvPr/>
        </p:nvGrpSpPr>
        <p:grpSpPr>
          <a:xfrm>
            <a:off x="907820" y="2016072"/>
            <a:ext cx="1343756" cy="722087"/>
            <a:chOff x="1045019" y="1653686"/>
            <a:chExt cx="1455736" cy="782261"/>
          </a:xfrm>
        </p:grpSpPr>
        <p:grpSp>
          <p:nvGrpSpPr>
            <p:cNvPr id="280" name="그룹 279"/>
            <p:cNvGrpSpPr/>
            <p:nvPr/>
          </p:nvGrpSpPr>
          <p:grpSpPr>
            <a:xfrm>
              <a:off x="1045019" y="1653686"/>
              <a:ext cx="1372236" cy="709650"/>
              <a:chOff x="1076293" y="2347380"/>
              <a:chExt cx="1299384" cy="2073470"/>
            </a:xfrm>
          </p:grpSpPr>
          <p:sp>
            <p:nvSpPr>
              <p:cNvPr id="281" name="모서리가 둥근 직사각형 153"/>
              <p:cNvSpPr/>
              <p:nvPr/>
            </p:nvSpPr>
            <p:spPr>
              <a:xfrm>
                <a:off x="1076293" y="2440250"/>
                <a:ext cx="1283286" cy="1980600"/>
              </a:xfrm>
              <a:prstGeom prst="rect">
                <a:avLst/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lIns="33231" tIns="33231" rIns="33231" bIns="33231" rtlCol="0" anchor="ctr"/>
              <a:lstStyle/>
              <a:p>
                <a:pPr marL="0" marR="0" lvl="0" indent="0" algn="ctr" defTabSz="8440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69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endParaRPr>
              </a:p>
            </p:txBody>
          </p:sp>
          <p:sp>
            <p:nvSpPr>
              <p:cNvPr id="282" name="TextBox 281"/>
              <p:cNvSpPr txBox="1"/>
              <p:nvPr/>
            </p:nvSpPr>
            <p:spPr>
              <a:xfrm>
                <a:off x="1077467" y="2347380"/>
                <a:ext cx="1298210" cy="684511"/>
              </a:xfrm>
              <a:prstGeom prst="rect">
                <a:avLst/>
              </a:prstGeom>
              <a:noFill/>
            </p:spPr>
            <p:txBody>
              <a:bodyPr wrap="square" lIns="33231" tIns="33231" rIns="33231" bIns="33231" rtlCol="0">
                <a:spAutoFit/>
              </a:bodyPr>
              <a:lstStyle/>
              <a:p>
                <a:pPr marL="0" marR="0" lvl="0" indent="0" algn="ctr" defTabSz="8440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69" b="1" i="0" u="none" strike="noStrike" kern="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ea typeface="나눔고딕"/>
                    <a:cs typeface="+mn-cs"/>
                  </a:rPr>
                  <a:t>IoT</a:t>
                </a:r>
                <a:r>
                  <a:rPr kumimoji="0" lang="en-US" altLang="ko-KR" sz="969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ea typeface="나눔고딕"/>
                    <a:cs typeface="+mn-cs"/>
                  </a:rPr>
                  <a:t> Concentrator</a:t>
                </a:r>
                <a:endParaRPr kumimoji="0" lang="ko-KR" altLang="en-US" sz="969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endParaRPr>
              </a:p>
            </p:txBody>
          </p:sp>
        </p:grpSp>
        <p:pic>
          <p:nvPicPr>
            <p:cNvPr id="310" name="Picture 2" descr="Logo"/>
            <p:cNvPicPr>
              <a:picLocks noChangeAspect="1" noChangeArrowheads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905" y="1915897"/>
              <a:ext cx="418803" cy="418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0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190525" y="2234072"/>
              <a:ext cx="310230" cy="201875"/>
            </a:xfrm>
            <a:prstGeom prst="rect">
              <a:avLst/>
            </a:prstGeom>
            <a:noFill/>
            <a:ln w="254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그룹 26"/>
          <p:cNvGrpSpPr/>
          <p:nvPr/>
        </p:nvGrpSpPr>
        <p:grpSpPr>
          <a:xfrm>
            <a:off x="7472797" y="1401756"/>
            <a:ext cx="1363799" cy="555482"/>
            <a:chOff x="6451368" y="1084890"/>
            <a:chExt cx="1477449" cy="601772"/>
          </a:xfrm>
        </p:grpSpPr>
        <p:sp>
          <p:nvSpPr>
            <p:cNvPr id="314" name="사각형: 둥근 모서리 155"/>
            <p:cNvSpPr/>
            <p:nvPr/>
          </p:nvSpPr>
          <p:spPr>
            <a:xfrm>
              <a:off x="6593839" y="1108430"/>
              <a:ext cx="1185882" cy="578232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3231" tIns="42203" rIns="33231" bIns="422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923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316" name="타원 315"/>
            <p:cNvSpPr/>
            <p:nvPr/>
          </p:nvSpPr>
          <p:spPr>
            <a:xfrm rot="20311998">
              <a:off x="6964205" y="1548399"/>
              <a:ext cx="45719" cy="55233"/>
            </a:xfrm>
            <a:prstGeom prst="ellipse">
              <a:avLst/>
            </a:prstGeom>
            <a:solidFill>
              <a:srgbClr val="358791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CR Dotum"/>
                <a:ea typeface="HCR Dotum"/>
                <a:cs typeface="+mn-cs"/>
              </a:endParaRPr>
            </a:p>
          </p:txBody>
        </p:sp>
        <p:sp>
          <p:nvSpPr>
            <p:cNvPr id="317" name="타원 316"/>
            <p:cNvSpPr/>
            <p:nvPr/>
          </p:nvSpPr>
          <p:spPr>
            <a:xfrm rot="20311998">
              <a:off x="7356306" y="1326267"/>
              <a:ext cx="45719" cy="50264"/>
            </a:xfrm>
            <a:prstGeom prst="ellipse">
              <a:avLst/>
            </a:prstGeom>
            <a:solidFill>
              <a:srgbClr val="CA56A7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CR Dotum"/>
                <a:ea typeface="HCR Dotum"/>
                <a:cs typeface="+mn-cs"/>
              </a:endParaRPr>
            </a:p>
          </p:txBody>
        </p:sp>
        <p:sp>
          <p:nvSpPr>
            <p:cNvPr id="318" name="타원 317"/>
            <p:cNvSpPr/>
            <p:nvPr/>
          </p:nvSpPr>
          <p:spPr>
            <a:xfrm rot="20311998">
              <a:off x="7217065" y="1451973"/>
              <a:ext cx="45719" cy="53763"/>
            </a:xfrm>
            <a:prstGeom prst="ellipse">
              <a:avLst/>
            </a:prstGeom>
            <a:solidFill>
              <a:srgbClr val="358791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CR Dotum"/>
                <a:ea typeface="HCR Dotum"/>
                <a:cs typeface="+mn-cs"/>
              </a:endParaRPr>
            </a:p>
          </p:txBody>
        </p:sp>
        <p:sp>
          <p:nvSpPr>
            <p:cNvPr id="319" name="타원 318"/>
            <p:cNvSpPr/>
            <p:nvPr/>
          </p:nvSpPr>
          <p:spPr>
            <a:xfrm rot="20311998">
              <a:off x="7571859" y="1561800"/>
              <a:ext cx="45719" cy="45719"/>
            </a:xfrm>
            <a:prstGeom prst="ellipse">
              <a:avLst/>
            </a:prstGeom>
            <a:solidFill>
              <a:srgbClr val="358791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CR Dotum"/>
                <a:ea typeface="HCR Dotum"/>
                <a:cs typeface="+mn-cs"/>
              </a:endParaRPr>
            </a:p>
          </p:txBody>
        </p:sp>
        <p:cxnSp>
          <p:nvCxnSpPr>
            <p:cNvPr id="322" name="직선 연결선 321"/>
            <p:cNvCxnSpPr>
              <a:stCxn id="318" idx="7"/>
              <a:endCxn id="317" idx="2"/>
            </p:cNvCxnSpPr>
            <p:nvPr/>
          </p:nvCxnSpPr>
          <p:spPr>
            <a:xfrm flipV="1">
              <a:off x="7248011" y="1359765"/>
              <a:ext cx="109881" cy="95484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satMod val="105000"/>
                </a:sysClr>
              </a:solidFill>
              <a:prstDash val="solid"/>
            </a:ln>
            <a:effectLst/>
          </p:spPr>
        </p:cxnSp>
        <p:cxnSp>
          <p:nvCxnSpPr>
            <p:cNvPr id="323" name="직선 연결선 322"/>
            <p:cNvCxnSpPr>
              <a:stCxn id="316" idx="6"/>
              <a:endCxn id="318" idx="2"/>
            </p:cNvCxnSpPr>
            <p:nvPr/>
          </p:nvCxnSpPr>
          <p:spPr>
            <a:xfrm flipV="1">
              <a:off x="7008338" y="1487221"/>
              <a:ext cx="210313" cy="80429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satMod val="105000"/>
                </a:sysClr>
              </a:solidFill>
              <a:prstDash val="solid"/>
            </a:ln>
            <a:effectLst/>
          </p:spPr>
        </p:cxnSp>
        <p:cxnSp>
          <p:nvCxnSpPr>
            <p:cNvPr id="324" name="직선 연결선 323"/>
            <p:cNvCxnSpPr>
              <a:stCxn id="319" idx="1"/>
              <a:endCxn id="318" idx="5"/>
            </p:cNvCxnSpPr>
            <p:nvPr/>
          </p:nvCxnSpPr>
          <p:spPr>
            <a:xfrm flipH="1" flipV="1">
              <a:off x="7261924" y="1490629"/>
              <a:ext cx="311836" cy="84903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satMod val="105000"/>
                </a:sysClr>
              </a:solidFill>
              <a:prstDash val="solid"/>
            </a:ln>
            <a:effectLst/>
          </p:spPr>
        </p:cxnSp>
        <p:cxnSp>
          <p:nvCxnSpPr>
            <p:cNvPr id="325" name="직선 연결선 324"/>
            <p:cNvCxnSpPr>
              <a:stCxn id="327" idx="5"/>
              <a:endCxn id="316" idx="1"/>
            </p:cNvCxnSpPr>
            <p:nvPr/>
          </p:nvCxnSpPr>
          <p:spPr>
            <a:xfrm>
              <a:off x="6796570" y="1434132"/>
              <a:ext cx="168305" cy="129626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satMod val="105000"/>
                </a:sysClr>
              </a:solidFill>
              <a:prstDash val="solid"/>
            </a:ln>
            <a:effectLst/>
          </p:spPr>
        </p:cxnSp>
        <p:sp>
          <p:nvSpPr>
            <p:cNvPr id="327" name="타원 326"/>
            <p:cNvSpPr/>
            <p:nvPr/>
          </p:nvSpPr>
          <p:spPr>
            <a:xfrm rot="20311998">
              <a:off x="6752497" y="1400508"/>
              <a:ext cx="45719" cy="47694"/>
            </a:xfrm>
            <a:prstGeom prst="ellipse">
              <a:avLst/>
            </a:prstGeom>
            <a:solidFill>
              <a:srgbClr val="CA56A7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CR Dotum"/>
                <a:ea typeface="HCR Dotum"/>
                <a:cs typeface="+mn-cs"/>
              </a:endParaRPr>
            </a:p>
          </p:txBody>
        </p:sp>
        <p:sp>
          <p:nvSpPr>
            <p:cNvPr id="343" name="직사각형 342"/>
            <p:cNvSpPr/>
            <p:nvPr/>
          </p:nvSpPr>
          <p:spPr>
            <a:xfrm>
              <a:off x="6451368" y="1084890"/>
              <a:ext cx="1477449" cy="2538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23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Lifecycle Manager</a:t>
              </a:r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6554495" y="1999563"/>
            <a:ext cx="1842584" cy="746672"/>
            <a:chOff x="6687464" y="1627009"/>
            <a:chExt cx="1996133" cy="808895"/>
          </a:xfrm>
        </p:grpSpPr>
        <p:sp>
          <p:nvSpPr>
            <p:cNvPr id="335" name="사각형: 둥근 모서리 155"/>
            <p:cNvSpPr/>
            <p:nvPr/>
          </p:nvSpPr>
          <p:spPr>
            <a:xfrm>
              <a:off x="6687464" y="1678257"/>
              <a:ext cx="1891551" cy="669290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336" name="직사각형 335"/>
            <p:cNvSpPr/>
            <p:nvPr/>
          </p:nvSpPr>
          <p:spPr>
            <a:xfrm>
              <a:off x="6777827" y="1627009"/>
              <a:ext cx="1795978" cy="2615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69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Application Visualization</a:t>
              </a:r>
              <a:endParaRPr kumimoji="0" lang="ko-KR" altLang="en-US" sz="969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pic>
          <p:nvPicPr>
            <p:cNvPr id="337" name="Picture 8" descr="http://www.philipotoole.com/wp-content/uploads/2014/06/grafana.png"/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2291" y="1943258"/>
              <a:ext cx="555099" cy="387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8" name="그림 337"/>
            <p:cNvPicPr>
              <a:picLocks noChangeAspect="1"/>
            </p:cNvPicPr>
            <p:nvPr/>
          </p:nvPicPr>
          <p:blipFill rotWithShape="1">
            <a:blip r:embed="rId31"/>
            <a:srcRect t="1787" r="582" b="10567"/>
            <a:stretch/>
          </p:blipFill>
          <p:spPr>
            <a:xfrm>
              <a:off x="6771209" y="1937834"/>
              <a:ext cx="831298" cy="298925"/>
            </a:xfrm>
            <a:prstGeom prst="rect">
              <a:avLst/>
            </a:prstGeom>
          </p:spPr>
        </p:pic>
        <p:pic>
          <p:nvPicPr>
            <p:cNvPr id="339" name="그림 338"/>
            <p:cNvPicPr>
              <a:picLocks noChangeAspect="1"/>
            </p:cNvPicPr>
            <p:nvPr/>
          </p:nvPicPr>
          <p:blipFill>
            <a:blip r:embed="rId3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10712" y="1878276"/>
              <a:ext cx="552352" cy="198583"/>
            </a:xfrm>
            <a:prstGeom prst="rect">
              <a:avLst/>
            </a:prstGeom>
          </p:spPr>
        </p:pic>
        <p:pic>
          <p:nvPicPr>
            <p:cNvPr id="344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366276" y="2229415"/>
              <a:ext cx="317321" cy="206489"/>
            </a:xfrm>
            <a:prstGeom prst="rect">
              <a:avLst/>
            </a:prstGeom>
            <a:noFill/>
            <a:ln w="254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45" name="꺾인 연결선 230"/>
          <p:cNvCxnSpPr>
            <a:stCxn id="267" idx="0"/>
            <a:endCxn id="309" idx="0"/>
          </p:cNvCxnSpPr>
          <p:nvPr/>
        </p:nvCxnSpPr>
        <p:spPr>
          <a:xfrm rot="16200000" flipH="1" flipV="1">
            <a:off x="1855314" y="662864"/>
            <a:ext cx="80271" cy="2833525"/>
          </a:xfrm>
          <a:prstGeom prst="bentConnector3">
            <a:avLst>
              <a:gd name="adj1" fmla="val -262879"/>
            </a:avLst>
          </a:prstGeom>
          <a:ln w="19050">
            <a:prstDash val="sys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6" name="직선 화살표 연결선 345"/>
          <p:cNvCxnSpPr>
            <a:stCxn id="270" idx="4"/>
            <a:endCxn id="335" idx="1"/>
          </p:cNvCxnSpPr>
          <p:nvPr/>
        </p:nvCxnSpPr>
        <p:spPr>
          <a:xfrm flipV="1">
            <a:off x="5903800" y="2355772"/>
            <a:ext cx="650694" cy="2859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47" name="직선 화살표 연결선 346"/>
          <p:cNvCxnSpPr>
            <a:stCxn id="306" idx="3"/>
            <a:endCxn id="335" idx="1"/>
          </p:cNvCxnSpPr>
          <p:nvPr/>
        </p:nvCxnSpPr>
        <p:spPr>
          <a:xfrm>
            <a:off x="5895701" y="1910591"/>
            <a:ext cx="658794" cy="4451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44" name="Picture 2"/>
          <p:cNvPicPr>
            <a:picLocks noChangeAspect="1" noChangeArrowheads="1"/>
          </p:cNvPicPr>
          <p:nvPr/>
        </p:nvPicPr>
        <p:blipFill>
          <a:blip r:embed="rId3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041" y="2439728"/>
            <a:ext cx="627495" cy="1016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8" name="꺾인 연결선 230"/>
          <p:cNvCxnSpPr/>
          <p:nvPr/>
        </p:nvCxnSpPr>
        <p:spPr>
          <a:xfrm rot="10800000">
            <a:off x="7344862" y="1612474"/>
            <a:ext cx="259446" cy="203919"/>
          </a:xfrm>
          <a:prstGeom prst="bentConnector3">
            <a:avLst>
              <a:gd name="adj1" fmla="val 50000"/>
            </a:avLst>
          </a:prstGeom>
          <a:ln w="19050">
            <a:prstDash val="sys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6" name="직선 화살표 연결선 265"/>
          <p:cNvCxnSpPr/>
          <p:nvPr/>
        </p:nvCxnSpPr>
        <p:spPr>
          <a:xfrm flipV="1">
            <a:off x="633505" y="2352490"/>
            <a:ext cx="272003" cy="3445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3" name="직선 화살표 연결선 312"/>
          <p:cNvCxnSpPr>
            <a:stCxn id="267" idx="3"/>
            <a:endCxn id="306" idx="1"/>
          </p:cNvCxnSpPr>
          <p:nvPr/>
        </p:nvCxnSpPr>
        <p:spPr>
          <a:xfrm flipV="1">
            <a:off x="4000719" y="1910592"/>
            <a:ext cx="550255" cy="446045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54" name="그룹 153"/>
          <p:cNvGrpSpPr/>
          <p:nvPr/>
        </p:nvGrpSpPr>
        <p:grpSpPr>
          <a:xfrm>
            <a:off x="4442693" y="1549339"/>
            <a:ext cx="1569749" cy="746770"/>
            <a:chOff x="4812917" y="1209602"/>
            <a:chExt cx="1700561" cy="809001"/>
          </a:xfrm>
        </p:grpSpPr>
        <p:grpSp>
          <p:nvGrpSpPr>
            <p:cNvPr id="305" name="그룹 304"/>
            <p:cNvGrpSpPr/>
            <p:nvPr/>
          </p:nvGrpSpPr>
          <p:grpSpPr>
            <a:xfrm>
              <a:off x="4812917" y="1209602"/>
              <a:ext cx="1700561" cy="732968"/>
              <a:chOff x="4978546" y="1649527"/>
              <a:chExt cx="1700561" cy="732968"/>
            </a:xfrm>
          </p:grpSpPr>
          <p:sp>
            <p:nvSpPr>
              <p:cNvPr id="306" name="사각형: 둥근 모서리 62"/>
              <p:cNvSpPr/>
              <p:nvPr/>
            </p:nvSpPr>
            <p:spPr>
              <a:xfrm>
                <a:off x="5095851" y="1699275"/>
                <a:ext cx="1456787" cy="683220"/>
              </a:xfrm>
              <a:prstGeom prst="rect">
                <a:avLst/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440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62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endParaRPr>
              </a:p>
            </p:txBody>
          </p:sp>
          <p:sp>
            <p:nvSpPr>
              <p:cNvPr id="307" name="직사각형 306"/>
              <p:cNvSpPr/>
              <p:nvPr/>
            </p:nvSpPr>
            <p:spPr>
              <a:xfrm>
                <a:off x="4978546" y="1649527"/>
                <a:ext cx="1700561" cy="4231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8440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69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나눔고딕"/>
                    <a:cs typeface="+mn-cs"/>
                  </a:rPr>
                  <a:t>Smart Energy Orchestration</a:t>
                </a:r>
                <a:endParaRPr kumimoji="0" lang="ko-KR" altLang="en-US" sz="969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endParaRPr>
              </a:p>
            </p:txBody>
          </p:sp>
          <p:pic>
            <p:nvPicPr>
              <p:cNvPr id="308" name="Picture 18" descr="http://upload.wikimedia.org/wikipedia/commons/e/ea/Spark-logo-192x100px.png"/>
              <p:cNvPicPr>
                <a:picLocks noChangeAspect="1" noChangeArrowheads="1"/>
              </p:cNvPicPr>
              <p:nvPr/>
            </p:nvPicPr>
            <p:blipFill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41206" y="2060085"/>
                <a:ext cx="509346" cy="2652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41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186538" y="1828041"/>
              <a:ext cx="292845" cy="190562"/>
            </a:xfrm>
            <a:prstGeom prst="rect">
              <a:avLst/>
            </a:prstGeom>
            <a:noFill/>
            <a:ln w="254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5" name="그림 314"/>
            <p:cNvPicPr>
              <a:picLocks noChangeAspect="1"/>
            </p:cNvPicPr>
            <p:nvPr/>
          </p:nvPicPr>
          <p:blipFill>
            <a:blip r:embed="rId3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29713" y="1540190"/>
              <a:ext cx="706303" cy="253932"/>
            </a:xfrm>
            <a:prstGeom prst="rect">
              <a:avLst/>
            </a:prstGeom>
          </p:spPr>
        </p:pic>
      </p:grpSp>
      <p:sp>
        <p:nvSpPr>
          <p:cNvPr id="289" name="모서리가 둥근 직사각형 64"/>
          <p:cNvSpPr/>
          <p:nvPr/>
        </p:nvSpPr>
        <p:spPr>
          <a:xfrm>
            <a:off x="7472796" y="3293532"/>
            <a:ext cx="1300574" cy="37753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9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IoT</a:t>
            </a:r>
            <a:r>
              <a:rPr kumimoji="0" lang="en-US" altLang="ko-KR" sz="969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 Orchestration</a:t>
            </a: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69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sp>
        <p:nvSpPr>
          <p:cNvPr id="294" name="모서리가 둥근 직사각형 64"/>
          <p:cNvSpPr/>
          <p:nvPr/>
        </p:nvSpPr>
        <p:spPr>
          <a:xfrm>
            <a:off x="7472796" y="3746416"/>
            <a:ext cx="1300574" cy="35768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9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I-CDN Manager</a:t>
            </a: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69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sp>
        <p:nvSpPr>
          <p:cNvPr id="320" name="모서리가 둥근 직사각형 61"/>
          <p:cNvSpPr/>
          <p:nvPr/>
        </p:nvSpPr>
        <p:spPr>
          <a:xfrm>
            <a:off x="7472797" y="3965122"/>
            <a:ext cx="723894" cy="73171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9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IoT</a:t>
            </a:r>
            <a:r>
              <a:rPr kumimoji="0" lang="en-US" altLang="ko-KR" sz="969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 SDN Controller</a:t>
            </a: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69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69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69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pic>
        <p:nvPicPr>
          <p:cNvPr id="326" name="그림 325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046" y="4273109"/>
            <a:ext cx="534765" cy="354890"/>
          </a:xfrm>
          <a:prstGeom prst="rect">
            <a:avLst/>
          </a:prstGeom>
          <a:ln w="28575">
            <a:noFill/>
          </a:ln>
        </p:spPr>
      </p:pic>
      <p:pic>
        <p:nvPicPr>
          <p:cNvPr id="348" name="Picture 4" descr="https://upload.wikimedia.org/wikipedia/commons/thumb/8/80/The_OpenStack_logo.svg/2000px-The_OpenStack_logo.svg.pn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6" t="7926" r="14090" b="9205"/>
          <a:stretch/>
        </p:blipFill>
        <p:spPr bwMode="auto">
          <a:xfrm>
            <a:off x="8197638" y="4191847"/>
            <a:ext cx="523114" cy="567363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9" name="그림 348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9779" y="6130665"/>
            <a:ext cx="460970" cy="242305"/>
          </a:xfrm>
          <a:prstGeom prst="rect">
            <a:avLst/>
          </a:prstGeom>
        </p:spPr>
      </p:pic>
      <p:sp>
        <p:nvSpPr>
          <p:cNvPr id="352" name="TextBox 189"/>
          <p:cNvSpPr txBox="1"/>
          <p:nvPr/>
        </p:nvSpPr>
        <p:spPr>
          <a:xfrm>
            <a:off x="4198914" y="5539833"/>
            <a:ext cx="669303" cy="241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9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I-CDN</a:t>
            </a:r>
            <a:endParaRPr kumimoji="0" lang="ko-KR" altLang="en-US" sz="969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pic>
        <p:nvPicPr>
          <p:cNvPr id="353" name="그림 35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584" y="5362125"/>
            <a:ext cx="414022" cy="274760"/>
          </a:xfrm>
          <a:prstGeom prst="rect">
            <a:avLst/>
          </a:prstGeom>
        </p:spPr>
      </p:pic>
      <p:pic>
        <p:nvPicPr>
          <p:cNvPr id="231" name="Picture 6" descr="esper에 대한 이미지 검색결과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064" y="6195956"/>
            <a:ext cx="715996" cy="17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5" name="꺾인 연결선 230"/>
          <p:cNvCxnSpPr>
            <a:stCxn id="267" idx="0"/>
            <a:endCxn id="282" idx="0"/>
          </p:cNvCxnSpPr>
          <p:nvPr/>
        </p:nvCxnSpPr>
        <p:spPr>
          <a:xfrm rot="16200000" flipV="1">
            <a:off x="2415264" y="1142541"/>
            <a:ext cx="23419" cy="1770481"/>
          </a:xfrm>
          <a:prstGeom prst="bentConnector3">
            <a:avLst>
              <a:gd name="adj1" fmla="val 886354"/>
            </a:avLst>
          </a:prstGeom>
          <a:ln w="19050">
            <a:prstDash val="sysDash"/>
            <a:headEnd type="triangl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21023" y="-41693"/>
            <a:ext cx="7395114" cy="1143000"/>
          </a:xfrm>
        </p:spPr>
        <p:txBody>
          <a:bodyPr>
            <a:normAutofit fontScale="90000"/>
          </a:bodyPr>
          <a:lstStyle/>
          <a:p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SmartX </a:t>
            </a:r>
            <a:r>
              <a:rPr lang="en-US" altLang="ko-KR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-Cloud </a:t>
            </a:r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Services for </a:t>
            </a:r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Energy </a:t>
            </a:r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Domain</a:t>
            </a:r>
            <a:endParaRPr lang="ko-KR" altLang="en-US" sz="4000" dirty="0"/>
          </a:p>
        </p:txBody>
      </p:sp>
      <p:pic>
        <p:nvPicPr>
          <p:cNvPr id="241" name="그림 6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835" y="6522985"/>
            <a:ext cx="656568" cy="247650"/>
          </a:xfrm>
          <a:prstGeom prst="rect">
            <a:avLst/>
          </a:prstGeom>
        </p:spPr>
      </p:pic>
      <p:pic>
        <p:nvPicPr>
          <p:cNvPr id="243" name="그림 7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159" y="6497056"/>
            <a:ext cx="722189" cy="298174"/>
          </a:xfrm>
          <a:prstGeom prst="rect">
            <a:avLst/>
          </a:prstGeom>
        </p:spPr>
      </p:pic>
      <p:pic>
        <p:nvPicPr>
          <p:cNvPr id="245" name="그림 8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058" y="6505465"/>
            <a:ext cx="761430" cy="304572"/>
          </a:xfrm>
          <a:prstGeom prst="rect">
            <a:avLst/>
          </a:prstGeom>
        </p:spPr>
      </p:pic>
      <p:pic>
        <p:nvPicPr>
          <p:cNvPr id="246" name="Picture 14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677" y="6510730"/>
            <a:ext cx="611402" cy="30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45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25708" y="332719"/>
            <a:ext cx="5692584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1500" b="1" dirty="0"/>
              <a:t>Practice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717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3981</TotalTime>
  <Words>1002</Words>
  <Application>Microsoft Office PowerPoint</Application>
  <PresentationFormat>화면 슬라이드 쇼(4:3)</PresentationFormat>
  <Paragraphs>404</Paragraphs>
  <Slides>23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6" baseType="lpstr">
      <vt:lpstr>HCR Dotum</vt:lpstr>
      <vt:lpstr>굴림</vt:lpstr>
      <vt:lpstr>나눔고딕</vt:lpstr>
      <vt:lpstr>맑은 고딕</vt:lpstr>
      <vt:lpstr>맑은 고딕 (본</vt:lpstr>
      <vt:lpstr>맑은 고딕 (본문)</vt:lpstr>
      <vt:lpstr>Arial</vt:lpstr>
      <vt:lpstr>Calibri</vt:lpstr>
      <vt:lpstr>Calibri Light</vt:lpstr>
      <vt:lpstr>Comic Sans MS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Smart Air IoT-Cloud Services  over SmartX Open Platform</vt:lpstr>
      <vt:lpstr>PowerPoint 프레젠테이션</vt:lpstr>
      <vt:lpstr>SmartX IoT-Cloud Services for Smart Energy Domain</vt:lpstr>
      <vt:lpstr>PowerPoint 프레젠테이션</vt:lpstr>
      <vt:lpstr>NAME: NUC5i5MYHE (NUC PC) CPU: i5-5300U @2.30GHz CORE: 4 Memory: 16GB DDR3  HDD: 94GB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주성</dc:creator>
  <cp:lastModifiedBy>SoftCookie</cp:lastModifiedBy>
  <cp:revision>62</cp:revision>
  <dcterms:created xsi:type="dcterms:W3CDTF">2018-10-03T18:54:57Z</dcterms:created>
  <dcterms:modified xsi:type="dcterms:W3CDTF">2021-05-23T13:22:05Z</dcterms:modified>
</cp:coreProperties>
</file>